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media/image104.bin" ContentType="application/octet-stream"/>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97" r:id="rId1"/>
  </p:sldMasterIdLst>
  <p:notesMasterIdLst>
    <p:notesMasterId r:id="rId47"/>
  </p:notesMasterIdLst>
  <p:sldIdLst>
    <p:sldId id="323" r:id="rId2"/>
    <p:sldId id="280" r:id="rId3"/>
    <p:sldId id="281" r:id="rId4"/>
    <p:sldId id="282" r:id="rId5"/>
    <p:sldId id="283" r:id="rId6"/>
    <p:sldId id="284" r:id="rId7"/>
    <p:sldId id="285" r:id="rId8"/>
    <p:sldId id="286" r:id="rId9"/>
    <p:sldId id="287" r:id="rId10"/>
    <p:sldId id="288" r:id="rId11"/>
    <p:sldId id="289" r:id="rId12"/>
    <p:sldId id="290" r:id="rId13"/>
    <p:sldId id="291" r:id="rId14"/>
    <p:sldId id="292" r:id="rId15"/>
    <p:sldId id="293" r:id="rId16"/>
    <p:sldId id="294" r:id="rId17"/>
    <p:sldId id="295" r:id="rId18"/>
    <p:sldId id="296" r:id="rId19"/>
    <p:sldId id="297" r:id="rId20"/>
    <p:sldId id="298" r:id="rId21"/>
    <p:sldId id="299" r:id="rId22"/>
    <p:sldId id="300" r:id="rId23"/>
    <p:sldId id="301" r:id="rId24"/>
    <p:sldId id="302" r:id="rId25"/>
    <p:sldId id="303" r:id="rId26"/>
    <p:sldId id="304" r:id="rId27"/>
    <p:sldId id="305" r:id="rId28"/>
    <p:sldId id="306" r:id="rId29"/>
    <p:sldId id="307" r:id="rId30"/>
    <p:sldId id="311" r:id="rId31"/>
    <p:sldId id="309" r:id="rId32"/>
    <p:sldId id="310" r:id="rId33"/>
    <p:sldId id="320" r:id="rId34"/>
    <p:sldId id="318" r:id="rId35"/>
    <p:sldId id="312" r:id="rId36"/>
    <p:sldId id="308" r:id="rId37"/>
    <p:sldId id="321" r:id="rId38"/>
    <p:sldId id="313" r:id="rId39"/>
    <p:sldId id="314" r:id="rId40"/>
    <p:sldId id="315" r:id="rId41"/>
    <p:sldId id="316" r:id="rId42"/>
    <p:sldId id="317" r:id="rId43"/>
    <p:sldId id="319" r:id="rId44"/>
    <p:sldId id="322" r:id="rId45"/>
    <p:sldId id="274"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808"/>
    <a:srgbClr val="1A9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2844" autoAdjust="0"/>
  </p:normalViewPr>
  <p:slideViewPr>
    <p:cSldViewPr snapToGrid="0">
      <p:cViewPr varScale="1">
        <p:scale>
          <a:sx n="95" d="100"/>
          <a:sy n="95" d="100"/>
        </p:scale>
        <p:origin x="113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BBEAF7-C373-4176-BC82-DCCB6D5E3E26}" type="doc">
      <dgm:prSet loTypeId="urn:microsoft.com/office/officeart/2005/8/layout/process1" loCatId="process" qsTypeId="urn:microsoft.com/office/officeart/2005/8/quickstyle/simple4" qsCatId="simple" csTypeId="urn:microsoft.com/office/officeart/2005/8/colors/colorful4" csCatId="colorful" phldr="1"/>
      <dgm:spPr/>
      <dgm:t>
        <a:bodyPr/>
        <a:lstStyle/>
        <a:p>
          <a:endParaRPr lang="zh-TW" altLang="en-US"/>
        </a:p>
      </dgm:t>
    </dgm:pt>
    <dgm:pt modelId="{801111EC-7761-4006-9B8D-BDD3478D6A0C}">
      <dgm:prSet phldrT="[文字]" custT="1"/>
      <dgm:spPr/>
      <dgm:t>
        <a:bodyPr/>
        <a:lstStyle/>
        <a:p>
          <a:r>
            <a:rPr lang="en-US" altLang="zh-TW" sz="2800" dirty="0"/>
            <a:t>Step 1</a:t>
          </a:r>
          <a:r>
            <a:rPr lang="en-US" altLang="zh-TW" sz="2800"/>
            <a:t>: define a set of function              </a:t>
          </a:r>
          <a:endParaRPr lang="zh-TW" altLang="en-US" sz="2800" dirty="0"/>
        </a:p>
      </dgm:t>
    </dgm:pt>
    <dgm:pt modelId="{741192AF-66D8-44B3-8D71-D609A9576CFF}" type="parTrans" cxnId="{7021B101-6AE5-4EA4-923F-149909DC3C09}">
      <dgm:prSet/>
      <dgm:spPr/>
      <dgm:t>
        <a:bodyPr/>
        <a:lstStyle/>
        <a:p>
          <a:endParaRPr lang="zh-TW" altLang="en-US" sz="2800"/>
        </a:p>
      </dgm:t>
    </dgm:pt>
    <dgm:pt modelId="{E857221A-734F-4396-A642-04F985B7D590}" type="sibTrans" cxnId="{7021B101-6AE5-4EA4-923F-149909DC3C09}">
      <dgm:prSet custT="1"/>
      <dgm:spPr/>
      <dgm:t>
        <a:bodyPr/>
        <a:lstStyle/>
        <a:p>
          <a:endParaRPr lang="zh-TW" altLang="en-US" sz="2800"/>
        </a:p>
      </dgm:t>
    </dgm:pt>
    <dgm:pt modelId="{380F6D09-15D5-4E2B-BF8A-CECE4B7C4A20}">
      <dgm:prSet phldrT="[文字]" custT="1"/>
      <dgm:spPr/>
      <dgm:t>
        <a:bodyPr/>
        <a:lstStyle/>
        <a:p>
          <a:r>
            <a:rPr lang="en-US" altLang="zh-TW" sz="2800" dirty="0"/>
            <a:t>Step </a:t>
          </a:r>
          <a:r>
            <a:rPr lang="en-US" altLang="zh-TW" sz="2800"/>
            <a:t>2: goodness of function</a:t>
          </a:r>
          <a:endParaRPr lang="zh-TW" altLang="en-US" sz="2800" dirty="0"/>
        </a:p>
      </dgm:t>
    </dgm:pt>
    <dgm:pt modelId="{35DF94FE-4269-42A8-B274-51E32D4D5D54}" type="parTrans" cxnId="{7DBA789E-FBE8-47EE-B779-737798DB8CF2}">
      <dgm:prSet/>
      <dgm:spPr/>
      <dgm:t>
        <a:bodyPr/>
        <a:lstStyle/>
        <a:p>
          <a:endParaRPr lang="zh-TW" altLang="en-US" sz="2800"/>
        </a:p>
      </dgm:t>
    </dgm:pt>
    <dgm:pt modelId="{D60C5607-81DE-4CC8-91B3-C56E5666A49F}" type="sibTrans" cxnId="{7DBA789E-FBE8-47EE-B779-737798DB8CF2}">
      <dgm:prSet custT="1"/>
      <dgm:spPr/>
      <dgm:t>
        <a:bodyPr/>
        <a:lstStyle/>
        <a:p>
          <a:endParaRPr lang="zh-TW" altLang="en-US" sz="2800"/>
        </a:p>
      </dgm:t>
    </dgm:pt>
    <dgm:pt modelId="{680F7195-4FD3-481E-8A2B-5AD54C8280AB}">
      <dgm:prSet phldrT="[文字]" custT="1"/>
      <dgm:spPr/>
      <dgm:t>
        <a:bodyPr/>
        <a:lstStyle/>
        <a:p>
          <a:r>
            <a:rPr lang="en-US" altLang="zh-TW" sz="2800" dirty="0"/>
            <a:t>Step </a:t>
          </a:r>
          <a:r>
            <a:rPr lang="en-US" altLang="zh-TW" sz="2800"/>
            <a:t>3: pick the best function</a:t>
          </a:r>
          <a:endParaRPr lang="zh-TW" altLang="en-US" sz="2800" dirty="0"/>
        </a:p>
      </dgm:t>
    </dgm:pt>
    <dgm:pt modelId="{E0770B27-10B9-4E3F-A134-B86908A61FFE}" type="parTrans" cxnId="{3796133B-9324-48E1-895B-CB33B607472F}">
      <dgm:prSet/>
      <dgm:spPr/>
      <dgm:t>
        <a:bodyPr/>
        <a:lstStyle/>
        <a:p>
          <a:endParaRPr lang="zh-TW" altLang="en-US" sz="2800"/>
        </a:p>
      </dgm:t>
    </dgm:pt>
    <dgm:pt modelId="{382B596D-4079-47F6-BAC4-80EDB1CFB95D}" type="sibTrans" cxnId="{3796133B-9324-48E1-895B-CB33B607472F}">
      <dgm:prSet/>
      <dgm:spPr/>
      <dgm:t>
        <a:bodyPr/>
        <a:lstStyle/>
        <a:p>
          <a:endParaRPr lang="zh-TW" altLang="en-US" sz="2800"/>
        </a:p>
      </dgm:t>
    </dgm:pt>
    <dgm:pt modelId="{A491758C-84A6-4A4D-888E-93118B4129B4}" type="pres">
      <dgm:prSet presAssocID="{7ABBEAF7-C373-4176-BC82-DCCB6D5E3E26}" presName="Name0" presStyleCnt="0">
        <dgm:presLayoutVars>
          <dgm:dir/>
          <dgm:resizeHandles val="exact"/>
        </dgm:presLayoutVars>
      </dgm:prSet>
      <dgm:spPr/>
      <dgm:t>
        <a:bodyPr/>
        <a:lstStyle/>
        <a:p>
          <a:endParaRPr lang="en-US"/>
        </a:p>
      </dgm:t>
    </dgm:pt>
    <dgm:pt modelId="{CFEBD105-9F67-4F60-B070-C671AE93A28A}" type="pres">
      <dgm:prSet presAssocID="{801111EC-7761-4006-9B8D-BDD3478D6A0C}" presName="node" presStyleLbl="node1" presStyleIdx="0" presStyleCnt="3">
        <dgm:presLayoutVars>
          <dgm:bulletEnabled val="1"/>
        </dgm:presLayoutVars>
      </dgm:prSet>
      <dgm:spPr/>
      <dgm:t>
        <a:bodyPr/>
        <a:lstStyle/>
        <a:p>
          <a:endParaRPr lang="en-US"/>
        </a:p>
      </dgm:t>
    </dgm:pt>
    <dgm:pt modelId="{888540DF-FD49-4215-991C-C7B2A2E10D35}" type="pres">
      <dgm:prSet presAssocID="{E857221A-734F-4396-A642-04F985B7D590}" presName="sibTrans" presStyleLbl="sibTrans2D1" presStyleIdx="0" presStyleCnt="2"/>
      <dgm:spPr/>
      <dgm:t>
        <a:bodyPr/>
        <a:lstStyle/>
        <a:p>
          <a:endParaRPr lang="en-US"/>
        </a:p>
      </dgm:t>
    </dgm:pt>
    <dgm:pt modelId="{FCAC1A52-7A03-424B-8708-40DF70DCEBE1}" type="pres">
      <dgm:prSet presAssocID="{E857221A-734F-4396-A642-04F985B7D590}" presName="connectorText" presStyleLbl="sibTrans2D1" presStyleIdx="0" presStyleCnt="2"/>
      <dgm:spPr/>
      <dgm:t>
        <a:bodyPr/>
        <a:lstStyle/>
        <a:p>
          <a:endParaRPr lang="en-US"/>
        </a:p>
      </dgm:t>
    </dgm:pt>
    <dgm:pt modelId="{2C9E42A7-D692-4DEF-A008-68C3A4D1516E}" type="pres">
      <dgm:prSet presAssocID="{380F6D09-15D5-4E2B-BF8A-CECE4B7C4A20}" presName="node" presStyleLbl="node1" presStyleIdx="1" presStyleCnt="3">
        <dgm:presLayoutVars>
          <dgm:bulletEnabled val="1"/>
        </dgm:presLayoutVars>
      </dgm:prSet>
      <dgm:spPr/>
      <dgm:t>
        <a:bodyPr/>
        <a:lstStyle/>
        <a:p>
          <a:endParaRPr lang="en-US"/>
        </a:p>
      </dgm:t>
    </dgm:pt>
    <dgm:pt modelId="{75576B2E-DB43-49F5-8A31-D5CBF5F78EEC}" type="pres">
      <dgm:prSet presAssocID="{D60C5607-81DE-4CC8-91B3-C56E5666A49F}" presName="sibTrans" presStyleLbl="sibTrans2D1" presStyleIdx="1" presStyleCnt="2"/>
      <dgm:spPr/>
      <dgm:t>
        <a:bodyPr/>
        <a:lstStyle/>
        <a:p>
          <a:endParaRPr lang="en-US"/>
        </a:p>
      </dgm:t>
    </dgm:pt>
    <dgm:pt modelId="{1FFABC42-5BE3-4E33-A2BE-582BDAFB0BDF}" type="pres">
      <dgm:prSet presAssocID="{D60C5607-81DE-4CC8-91B3-C56E5666A49F}" presName="connectorText" presStyleLbl="sibTrans2D1" presStyleIdx="1" presStyleCnt="2"/>
      <dgm:spPr/>
      <dgm:t>
        <a:bodyPr/>
        <a:lstStyle/>
        <a:p>
          <a:endParaRPr lang="en-US"/>
        </a:p>
      </dgm:t>
    </dgm:pt>
    <dgm:pt modelId="{B28036AB-B71B-48DE-97C4-D287BC3BE7AC}" type="pres">
      <dgm:prSet presAssocID="{680F7195-4FD3-481E-8A2B-5AD54C8280AB}" presName="node" presStyleLbl="node1" presStyleIdx="2" presStyleCnt="3">
        <dgm:presLayoutVars>
          <dgm:bulletEnabled val="1"/>
        </dgm:presLayoutVars>
      </dgm:prSet>
      <dgm:spPr/>
      <dgm:t>
        <a:bodyPr/>
        <a:lstStyle/>
        <a:p>
          <a:endParaRPr lang="en-US"/>
        </a:p>
      </dgm:t>
    </dgm:pt>
  </dgm:ptLst>
  <dgm:cxnLst>
    <dgm:cxn modelId="{7021B101-6AE5-4EA4-923F-149909DC3C09}" srcId="{7ABBEAF7-C373-4176-BC82-DCCB6D5E3E26}" destId="{801111EC-7761-4006-9B8D-BDD3478D6A0C}" srcOrd="0" destOrd="0" parTransId="{741192AF-66D8-44B3-8D71-D609A9576CFF}" sibTransId="{E857221A-734F-4396-A642-04F985B7D590}"/>
    <dgm:cxn modelId="{00715266-B18B-4BE1-9174-6113EFB44399}" type="presOf" srcId="{D60C5607-81DE-4CC8-91B3-C56E5666A49F}" destId="{75576B2E-DB43-49F5-8A31-D5CBF5F78EEC}" srcOrd="0" destOrd="0" presId="urn:microsoft.com/office/officeart/2005/8/layout/process1"/>
    <dgm:cxn modelId="{5B1BA3AF-BDD8-41E0-BDCC-37EC1B5194FD}" type="presOf" srcId="{7ABBEAF7-C373-4176-BC82-DCCB6D5E3E26}" destId="{A491758C-84A6-4A4D-888E-93118B4129B4}" srcOrd="0" destOrd="0" presId="urn:microsoft.com/office/officeart/2005/8/layout/process1"/>
    <dgm:cxn modelId="{A37A0B1A-00E7-4C70-8103-1C775294D3D8}" type="presOf" srcId="{D60C5607-81DE-4CC8-91B3-C56E5666A49F}" destId="{1FFABC42-5BE3-4E33-A2BE-582BDAFB0BDF}" srcOrd="1" destOrd="0" presId="urn:microsoft.com/office/officeart/2005/8/layout/process1"/>
    <dgm:cxn modelId="{7DBA789E-FBE8-47EE-B779-737798DB8CF2}" srcId="{7ABBEAF7-C373-4176-BC82-DCCB6D5E3E26}" destId="{380F6D09-15D5-4E2B-BF8A-CECE4B7C4A20}" srcOrd="1" destOrd="0" parTransId="{35DF94FE-4269-42A8-B274-51E32D4D5D54}" sibTransId="{D60C5607-81DE-4CC8-91B3-C56E5666A49F}"/>
    <dgm:cxn modelId="{3796133B-9324-48E1-895B-CB33B607472F}" srcId="{7ABBEAF7-C373-4176-BC82-DCCB6D5E3E26}" destId="{680F7195-4FD3-481E-8A2B-5AD54C8280AB}" srcOrd="2" destOrd="0" parTransId="{E0770B27-10B9-4E3F-A134-B86908A61FFE}" sibTransId="{382B596D-4079-47F6-BAC4-80EDB1CFB95D}"/>
    <dgm:cxn modelId="{769A87B7-F863-4C52-95A3-ACAA11FA0475}" type="presOf" srcId="{801111EC-7761-4006-9B8D-BDD3478D6A0C}" destId="{CFEBD105-9F67-4F60-B070-C671AE93A28A}" srcOrd="0" destOrd="0" presId="urn:microsoft.com/office/officeart/2005/8/layout/process1"/>
    <dgm:cxn modelId="{63A5A836-EE3A-4A02-843E-7E2B0545A95A}" type="presOf" srcId="{380F6D09-15D5-4E2B-BF8A-CECE4B7C4A20}" destId="{2C9E42A7-D692-4DEF-A008-68C3A4D1516E}" srcOrd="0" destOrd="0" presId="urn:microsoft.com/office/officeart/2005/8/layout/process1"/>
    <dgm:cxn modelId="{44DFC4EB-7BC1-494C-B525-CF0D4617D30F}" type="presOf" srcId="{680F7195-4FD3-481E-8A2B-5AD54C8280AB}" destId="{B28036AB-B71B-48DE-97C4-D287BC3BE7AC}" srcOrd="0" destOrd="0" presId="urn:microsoft.com/office/officeart/2005/8/layout/process1"/>
    <dgm:cxn modelId="{238F02FA-14AB-4280-8039-AA1E647ADBB1}" type="presOf" srcId="{E857221A-734F-4396-A642-04F985B7D590}" destId="{888540DF-FD49-4215-991C-C7B2A2E10D35}" srcOrd="0" destOrd="0" presId="urn:microsoft.com/office/officeart/2005/8/layout/process1"/>
    <dgm:cxn modelId="{E1C8F235-DEC7-4E67-9E1A-302BF758F91B}" type="presOf" srcId="{E857221A-734F-4396-A642-04F985B7D590}" destId="{FCAC1A52-7A03-424B-8708-40DF70DCEBE1}" srcOrd="1" destOrd="0" presId="urn:microsoft.com/office/officeart/2005/8/layout/process1"/>
    <dgm:cxn modelId="{03AD4ACB-F85B-4E6D-9F93-5D0F92DFEDD0}" type="presParOf" srcId="{A491758C-84A6-4A4D-888E-93118B4129B4}" destId="{CFEBD105-9F67-4F60-B070-C671AE93A28A}" srcOrd="0" destOrd="0" presId="urn:microsoft.com/office/officeart/2005/8/layout/process1"/>
    <dgm:cxn modelId="{F883CEE1-EC0C-41F7-B566-28DD8953F35A}" type="presParOf" srcId="{A491758C-84A6-4A4D-888E-93118B4129B4}" destId="{888540DF-FD49-4215-991C-C7B2A2E10D35}" srcOrd="1" destOrd="0" presId="urn:microsoft.com/office/officeart/2005/8/layout/process1"/>
    <dgm:cxn modelId="{BB177348-0696-4E89-8AB3-2D7E1D52245D}" type="presParOf" srcId="{888540DF-FD49-4215-991C-C7B2A2E10D35}" destId="{FCAC1A52-7A03-424B-8708-40DF70DCEBE1}" srcOrd="0" destOrd="0" presId="urn:microsoft.com/office/officeart/2005/8/layout/process1"/>
    <dgm:cxn modelId="{A94F14FD-C68C-42AD-BEB4-8A6002D6ACD5}" type="presParOf" srcId="{A491758C-84A6-4A4D-888E-93118B4129B4}" destId="{2C9E42A7-D692-4DEF-A008-68C3A4D1516E}" srcOrd="2" destOrd="0" presId="urn:microsoft.com/office/officeart/2005/8/layout/process1"/>
    <dgm:cxn modelId="{AD5D80CC-BE81-4DB5-A792-966A901A446E}" type="presParOf" srcId="{A491758C-84A6-4A4D-888E-93118B4129B4}" destId="{75576B2E-DB43-49F5-8A31-D5CBF5F78EEC}" srcOrd="3" destOrd="0" presId="urn:microsoft.com/office/officeart/2005/8/layout/process1"/>
    <dgm:cxn modelId="{7B3A0548-4294-4BD5-AF05-18B50E7F5FE3}" type="presParOf" srcId="{75576B2E-DB43-49F5-8A31-D5CBF5F78EEC}" destId="{1FFABC42-5BE3-4E33-A2BE-582BDAFB0BDF}" srcOrd="0" destOrd="0" presId="urn:microsoft.com/office/officeart/2005/8/layout/process1"/>
    <dgm:cxn modelId="{733EFC28-CB6B-4DCE-9576-693B4CE3C923}" type="presParOf" srcId="{A491758C-84A6-4A4D-888E-93118B4129B4}" destId="{B28036AB-B71B-48DE-97C4-D287BC3BE7AC}"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BBEAF7-C373-4176-BC82-DCCB6D5E3E26}" type="doc">
      <dgm:prSet loTypeId="urn:microsoft.com/office/officeart/2005/8/layout/process1" loCatId="process" qsTypeId="urn:microsoft.com/office/officeart/2005/8/quickstyle/simple4" qsCatId="simple" csTypeId="urn:microsoft.com/office/officeart/2005/8/colors/colorful4" csCatId="colorful" phldr="1"/>
      <dgm:spPr/>
      <dgm:t>
        <a:bodyPr/>
        <a:lstStyle/>
        <a:p>
          <a:endParaRPr lang="zh-TW" altLang="en-US"/>
        </a:p>
      </dgm:t>
    </dgm:pt>
    <dgm:pt modelId="{801111EC-7761-4006-9B8D-BDD3478D6A0C}">
      <dgm:prSet phldrT="[文字]" custT="1"/>
      <dgm:spPr/>
      <dgm:t>
        <a:bodyPr/>
        <a:lstStyle/>
        <a:p>
          <a:r>
            <a:rPr lang="en-US" altLang="zh-TW" sz="2800" dirty="0"/>
            <a:t>Step 1</a:t>
          </a:r>
          <a:r>
            <a:rPr lang="en-US" altLang="zh-TW" sz="2800"/>
            <a:t>: define a set of function              </a:t>
          </a:r>
          <a:endParaRPr lang="zh-TW" altLang="en-US" sz="2800" dirty="0"/>
        </a:p>
      </dgm:t>
    </dgm:pt>
    <dgm:pt modelId="{741192AF-66D8-44B3-8D71-D609A9576CFF}" type="parTrans" cxnId="{7021B101-6AE5-4EA4-923F-149909DC3C09}">
      <dgm:prSet/>
      <dgm:spPr/>
      <dgm:t>
        <a:bodyPr/>
        <a:lstStyle/>
        <a:p>
          <a:endParaRPr lang="zh-TW" altLang="en-US" sz="2800"/>
        </a:p>
      </dgm:t>
    </dgm:pt>
    <dgm:pt modelId="{E857221A-734F-4396-A642-04F985B7D590}" type="sibTrans" cxnId="{7021B101-6AE5-4EA4-923F-149909DC3C09}">
      <dgm:prSet custT="1"/>
      <dgm:spPr/>
      <dgm:t>
        <a:bodyPr/>
        <a:lstStyle/>
        <a:p>
          <a:endParaRPr lang="zh-TW" altLang="en-US" sz="2800"/>
        </a:p>
      </dgm:t>
    </dgm:pt>
    <dgm:pt modelId="{380F6D09-15D5-4E2B-BF8A-CECE4B7C4A20}">
      <dgm:prSet phldrT="[文字]" custT="1"/>
      <dgm:spPr/>
      <dgm:t>
        <a:bodyPr/>
        <a:lstStyle/>
        <a:p>
          <a:r>
            <a:rPr lang="en-US" altLang="zh-TW" sz="2800" dirty="0"/>
            <a:t>Step </a:t>
          </a:r>
          <a:r>
            <a:rPr lang="en-US" altLang="zh-TW" sz="2800"/>
            <a:t>2: goodness of function</a:t>
          </a:r>
          <a:endParaRPr lang="zh-TW" altLang="en-US" sz="2800" dirty="0"/>
        </a:p>
      </dgm:t>
    </dgm:pt>
    <dgm:pt modelId="{35DF94FE-4269-42A8-B274-51E32D4D5D54}" type="parTrans" cxnId="{7DBA789E-FBE8-47EE-B779-737798DB8CF2}">
      <dgm:prSet/>
      <dgm:spPr/>
      <dgm:t>
        <a:bodyPr/>
        <a:lstStyle/>
        <a:p>
          <a:endParaRPr lang="zh-TW" altLang="en-US" sz="2800"/>
        </a:p>
      </dgm:t>
    </dgm:pt>
    <dgm:pt modelId="{D60C5607-81DE-4CC8-91B3-C56E5666A49F}" type="sibTrans" cxnId="{7DBA789E-FBE8-47EE-B779-737798DB8CF2}">
      <dgm:prSet custT="1"/>
      <dgm:spPr/>
      <dgm:t>
        <a:bodyPr/>
        <a:lstStyle/>
        <a:p>
          <a:endParaRPr lang="zh-TW" altLang="en-US" sz="2800"/>
        </a:p>
      </dgm:t>
    </dgm:pt>
    <dgm:pt modelId="{680F7195-4FD3-481E-8A2B-5AD54C8280AB}">
      <dgm:prSet phldrT="[文字]" custT="1"/>
      <dgm:spPr/>
      <dgm:t>
        <a:bodyPr/>
        <a:lstStyle/>
        <a:p>
          <a:r>
            <a:rPr lang="en-US" altLang="zh-TW" sz="2800" dirty="0"/>
            <a:t>Step </a:t>
          </a:r>
          <a:r>
            <a:rPr lang="en-US" altLang="zh-TW" sz="2800"/>
            <a:t>3: pick the best function</a:t>
          </a:r>
          <a:endParaRPr lang="zh-TW" altLang="en-US" sz="2800" dirty="0"/>
        </a:p>
      </dgm:t>
    </dgm:pt>
    <dgm:pt modelId="{E0770B27-10B9-4E3F-A134-B86908A61FFE}" type="parTrans" cxnId="{3796133B-9324-48E1-895B-CB33B607472F}">
      <dgm:prSet/>
      <dgm:spPr/>
      <dgm:t>
        <a:bodyPr/>
        <a:lstStyle/>
        <a:p>
          <a:endParaRPr lang="zh-TW" altLang="en-US" sz="2800"/>
        </a:p>
      </dgm:t>
    </dgm:pt>
    <dgm:pt modelId="{382B596D-4079-47F6-BAC4-80EDB1CFB95D}" type="sibTrans" cxnId="{3796133B-9324-48E1-895B-CB33B607472F}">
      <dgm:prSet/>
      <dgm:spPr/>
      <dgm:t>
        <a:bodyPr/>
        <a:lstStyle/>
        <a:p>
          <a:endParaRPr lang="zh-TW" altLang="en-US" sz="2800"/>
        </a:p>
      </dgm:t>
    </dgm:pt>
    <dgm:pt modelId="{A491758C-84A6-4A4D-888E-93118B4129B4}" type="pres">
      <dgm:prSet presAssocID="{7ABBEAF7-C373-4176-BC82-DCCB6D5E3E26}" presName="Name0" presStyleCnt="0">
        <dgm:presLayoutVars>
          <dgm:dir/>
          <dgm:resizeHandles val="exact"/>
        </dgm:presLayoutVars>
      </dgm:prSet>
      <dgm:spPr/>
      <dgm:t>
        <a:bodyPr/>
        <a:lstStyle/>
        <a:p>
          <a:endParaRPr lang="en-US"/>
        </a:p>
      </dgm:t>
    </dgm:pt>
    <dgm:pt modelId="{CFEBD105-9F67-4F60-B070-C671AE93A28A}" type="pres">
      <dgm:prSet presAssocID="{801111EC-7761-4006-9B8D-BDD3478D6A0C}" presName="node" presStyleLbl="node1" presStyleIdx="0" presStyleCnt="3">
        <dgm:presLayoutVars>
          <dgm:bulletEnabled val="1"/>
        </dgm:presLayoutVars>
      </dgm:prSet>
      <dgm:spPr/>
      <dgm:t>
        <a:bodyPr/>
        <a:lstStyle/>
        <a:p>
          <a:endParaRPr lang="en-US"/>
        </a:p>
      </dgm:t>
    </dgm:pt>
    <dgm:pt modelId="{888540DF-FD49-4215-991C-C7B2A2E10D35}" type="pres">
      <dgm:prSet presAssocID="{E857221A-734F-4396-A642-04F985B7D590}" presName="sibTrans" presStyleLbl="sibTrans2D1" presStyleIdx="0" presStyleCnt="2"/>
      <dgm:spPr/>
      <dgm:t>
        <a:bodyPr/>
        <a:lstStyle/>
        <a:p>
          <a:endParaRPr lang="en-US"/>
        </a:p>
      </dgm:t>
    </dgm:pt>
    <dgm:pt modelId="{FCAC1A52-7A03-424B-8708-40DF70DCEBE1}" type="pres">
      <dgm:prSet presAssocID="{E857221A-734F-4396-A642-04F985B7D590}" presName="connectorText" presStyleLbl="sibTrans2D1" presStyleIdx="0" presStyleCnt="2"/>
      <dgm:spPr/>
      <dgm:t>
        <a:bodyPr/>
        <a:lstStyle/>
        <a:p>
          <a:endParaRPr lang="en-US"/>
        </a:p>
      </dgm:t>
    </dgm:pt>
    <dgm:pt modelId="{2C9E42A7-D692-4DEF-A008-68C3A4D1516E}" type="pres">
      <dgm:prSet presAssocID="{380F6D09-15D5-4E2B-BF8A-CECE4B7C4A20}" presName="node" presStyleLbl="node1" presStyleIdx="1" presStyleCnt="3">
        <dgm:presLayoutVars>
          <dgm:bulletEnabled val="1"/>
        </dgm:presLayoutVars>
      </dgm:prSet>
      <dgm:spPr/>
      <dgm:t>
        <a:bodyPr/>
        <a:lstStyle/>
        <a:p>
          <a:endParaRPr lang="en-US"/>
        </a:p>
      </dgm:t>
    </dgm:pt>
    <dgm:pt modelId="{75576B2E-DB43-49F5-8A31-D5CBF5F78EEC}" type="pres">
      <dgm:prSet presAssocID="{D60C5607-81DE-4CC8-91B3-C56E5666A49F}" presName="sibTrans" presStyleLbl="sibTrans2D1" presStyleIdx="1" presStyleCnt="2"/>
      <dgm:spPr/>
      <dgm:t>
        <a:bodyPr/>
        <a:lstStyle/>
        <a:p>
          <a:endParaRPr lang="en-US"/>
        </a:p>
      </dgm:t>
    </dgm:pt>
    <dgm:pt modelId="{1FFABC42-5BE3-4E33-A2BE-582BDAFB0BDF}" type="pres">
      <dgm:prSet presAssocID="{D60C5607-81DE-4CC8-91B3-C56E5666A49F}" presName="connectorText" presStyleLbl="sibTrans2D1" presStyleIdx="1" presStyleCnt="2"/>
      <dgm:spPr/>
      <dgm:t>
        <a:bodyPr/>
        <a:lstStyle/>
        <a:p>
          <a:endParaRPr lang="en-US"/>
        </a:p>
      </dgm:t>
    </dgm:pt>
    <dgm:pt modelId="{B28036AB-B71B-48DE-97C4-D287BC3BE7AC}" type="pres">
      <dgm:prSet presAssocID="{680F7195-4FD3-481E-8A2B-5AD54C8280AB}" presName="node" presStyleLbl="node1" presStyleIdx="2" presStyleCnt="3">
        <dgm:presLayoutVars>
          <dgm:bulletEnabled val="1"/>
        </dgm:presLayoutVars>
      </dgm:prSet>
      <dgm:spPr/>
      <dgm:t>
        <a:bodyPr/>
        <a:lstStyle/>
        <a:p>
          <a:endParaRPr lang="en-US"/>
        </a:p>
      </dgm:t>
    </dgm:pt>
  </dgm:ptLst>
  <dgm:cxnLst>
    <dgm:cxn modelId="{7021B101-6AE5-4EA4-923F-149909DC3C09}" srcId="{7ABBEAF7-C373-4176-BC82-DCCB6D5E3E26}" destId="{801111EC-7761-4006-9B8D-BDD3478D6A0C}" srcOrd="0" destOrd="0" parTransId="{741192AF-66D8-44B3-8D71-D609A9576CFF}" sibTransId="{E857221A-734F-4396-A642-04F985B7D590}"/>
    <dgm:cxn modelId="{00715266-B18B-4BE1-9174-6113EFB44399}" type="presOf" srcId="{D60C5607-81DE-4CC8-91B3-C56E5666A49F}" destId="{75576B2E-DB43-49F5-8A31-D5CBF5F78EEC}" srcOrd="0" destOrd="0" presId="urn:microsoft.com/office/officeart/2005/8/layout/process1"/>
    <dgm:cxn modelId="{5B1BA3AF-BDD8-41E0-BDCC-37EC1B5194FD}" type="presOf" srcId="{7ABBEAF7-C373-4176-BC82-DCCB6D5E3E26}" destId="{A491758C-84A6-4A4D-888E-93118B4129B4}" srcOrd="0" destOrd="0" presId="urn:microsoft.com/office/officeart/2005/8/layout/process1"/>
    <dgm:cxn modelId="{A37A0B1A-00E7-4C70-8103-1C775294D3D8}" type="presOf" srcId="{D60C5607-81DE-4CC8-91B3-C56E5666A49F}" destId="{1FFABC42-5BE3-4E33-A2BE-582BDAFB0BDF}" srcOrd="1" destOrd="0" presId="urn:microsoft.com/office/officeart/2005/8/layout/process1"/>
    <dgm:cxn modelId="{7DBA789E-FBE8-47EE-B779-737798DB8CF2}" srcId="{7ABBEAF7-C373-4176-BC82-DCCB6D5E3E26}" destId="{380F6D09-15D5-4E2B-BF8A-CECE4B7C4A20}" srcOrd="1" destOrd="0" parTransId="{35DF94FE-4269-42A8-B274-51E32D4D5D54}" sibTransId="{D60C5607-81DE-4CC8-91B3-C56E5666A49F}"/>
    <dgm:cxn modelId="{3796133B-9324-48E1-895B-CB33B607472F}" srcId="{7ABBEAF7-C373-4176-BC82-DCCB6D5E3E26}" destId="{680F7195-4FD3-481E-8A2B-5AD54C8280AB}" srcOrd="2" destOrd="0" parTransId="{E0770B27-10B9-4E3F-A134-B86908A61FFE}" sibTransId="{382B596D-4079-47F6-BAC4-80EDB1CFB95D}"/>
    <dgm:cxn modelId="{769A87B7-F863-4C52-95A3-ACAA11FA0475}" type="presOf" srcId="{801111EC-7761-4006-9B8D-BDD3478D6A0C}" destId="{CFEBD105-9F67-4F60-B070-C671AE93A28A}" srcOrd="0" destOrd="0" presId="urn:microsoft.com/office/officeart/2005/8/layout/process1"/>
    <dgm:cxn modelId="{63A5A836-EE3A-4A02-843E-7E2B0545A95A}" type="presOf" srcId="{380F6D09-15D5-4E2B-BF8A-CECE4B7C4A20}" destId="{2C9E42A7-D692-4DEF-A008-68C3A4D1516E}" srcOrd="0" destOrd="0" presId="urn:microsoft.com/office/officeart/2005/8/layout/process1"/>
    <dgm:cxn modelId="{44DFC4EB-7BC1-494C-B525-CF0D4617D30F}" type="presOf" srcId="{680F7195-4FD3-481E-8A2B-5AD54C8280AB}" destId="{B28036AB-B71B-48DE-97C4-D287BC3BE7AC}" srcOrd="0" destOrd="0" presId="urn:microsoft.com/office/officeart/2005/8/layout/process1"/>
    <dgm:cxn modelId="{238F02FA-14AB-4280-8039-AA1E647ADBB1}" type="presOf" srcId="{E857221A-734F-4396-A642-04F985B7D590}" destId="{888540DF-FD49-4215-991C-C7B2A2E10D35}" srcOrd="0" destOrd="0" presId="urn:microsoft.com/office/officeart/2005/8/layout/process1"/>
    <dgm:cxn modelId="{E1C8F235-DEC7-4E67-9E1A-302BF758F91B}" type="presOf" srcId="{E857221A-734F-4396-A642-04F985B7D590}" destId="{FCAC1A52-7A03-424B-8708-40DF70DCEBE1}" srcOrd="1" destOrd="0" presId="urn:microsoft.com/office/officeart/2005/8/layout/process1"/>
    <dgm:cxn modelId="{03AD4ACB-F85B-4E6D-9F93-5D0F92DFEDD0}" type="presParOf" srcId="{A491758C-84A6-4A4D-888E-93118B4129B4}" destId="{CFEBD105-9F67-4F60-B070-C671AE93A28A}" srcOrd="0" destOrd="0" presId="urn:microsoft.com/office/officeart/2005/8/layout/process1"/>
    <dgm:cxn modelId="{F883CEE1-EC0C-41F7-B566-28DD8953F35A}" type="presParOf" srcId="{A491758C-84A6-4A4D-888E-93118B4129B4}" destId="{888540DF-FD49-4215-991C-C7B2A2E10D35}" srcOrd="1" destOrd="0" presId="urn:microsoft.com/office/officeart/2005/8/layout/process1"/>
    <dgm:cxn modelId="{BB177348-0696-4E89-8AB3-2D7E1D52245D}" type="presParOf" srcId="{888540DF-FD49-4215-991C-C7B2A2E10D35}" destId="{FCAC1A52-7A03-424B-8708-40DF70DCEBE1}" srcOrd="0" destOrd="0" presId="urn:microsoft.com/office/officeart/2005/8/layout/process1"/>
    <dgm:cxn modelId="{A94F14FD-C68C-42AD-BEB4-8A6002D6ACD5}" type="presParOf" srcId="{A491758C-84A6-4A4D-888E-93118B4129B4}" destId="{2C9E42A7-D692-4DEF-A008-68C3A4D1516E}" srcOrd="2" destOrd="0" presId="urn:microsoft.com/office/officeart/2005/8/layout/process1"/>
    <dgm:cxn modelId="{AD5D80CC-BE81-4DB5-A792-966A901A446E}" type="presParOf" srcId="{A491758C-84A6-4A4D-888E-93118B4129B4}" destId="{75576B2E-DB43-49F5-8A31-D5CBF5F78EEC}" srcOrd="3" destOrd="0" presId="urn:microsoft.com/office/officeart/2005/8/layout/process1"/>
    <dgm:cxn modelId="{7B3A0548-4294-4BD5-AF05-18B50E7F5FE3}" type="presParOf" srcId="{75576B2E-DB43-49F5-8A31-D5CBF5F78EEC}" destId="{1FFABC42-5BE3-4E33-A2BE-582BDAFB0BDF}" srcOrd="0" destOrd="0" presId="urn:microsoft.com/office/officeart/2005/8/layout/process1"/>
    <dgm:cxn modelId="{733EFC28-CB6B-4DCE-9576-693B4CE3C923}" type="presParOf" srcId="{A491758C-84A6-4A4D-888E-93118B4129B4}" destId="{B28036AB-B71B-48DE-97C4-D287BC3BE7AC}"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ABBEAF7-C373-4176-BC82-DCCB6D5E3E26}" type="doc">
      <dgm:prSet loTypeId="urn:microsoft.com/office/officeart/2005/8/layout/process1" loCatId="process" qsTypeId="urn:microsoft.com/office/officeart/2005/8/quickstyle/simple4" qsCatId="simple" csTypeId="urn:microsoft.com/office/officeart/2005/8/colors/colorful4" csCatId="colorful" phldr="1"/>
      <dgm:spPr/>
      <dgm:t>
        <a:bodyPr/>
        <a:lstStyle/>
        <a:p>
          <a:endParaRPr lang="zh-TW" altLang="en-US"/>
        </a:p>
      </dgm:t>
    </dgm:pt>
    <dgm:pt modelId="{801111EC-7761-4006-9B8D-BDD3478D6A0C}">
      <dgm:prSet phldrT="[文字]" custT="1"/>
      <dgm:spPr/>
      <dgm:t>
        <a:bodyPr/>
        <a:lstStyle/>
        <a:p>
          <a:r>
            <a:rPr lang="en-US" altLang="zh-TW" sz="2800" dirty="0"/>
            <a:t>Step 1</a:t>
          </a:r>
          <a:r>
            <a:rPr lang="en-US" altLang="zh-TW" sz="2800"/>
            <a:t>: define a set of function              </a:t>
          </a:r>
          <a:endParaRPr lang="zh-TW" altLang="en-US" sz="2800" dirty="0"/>
        </a:p>
      </dgm:t>
    </dgm:pt>
    <dgm:pt modelId="{741192AF-66D8-44B3-8D71-D609A9576CFF}" type="parTrans" cxnId="{7021B101-6AE5-4EA4-923F-149909DC3C09}">
      <dgm:prSet/>
      <dgm:spPr/>
      <dgm:t>
        <a:bodyPr/>
        <a:lstStyle/>
        <a:p>
          <a:endParaRPr lang="zh-TW" altLang="en-US" sz="2800"/>
        </a:p>
      </dgm:t>
    </dgm:pt>
    <dgm:pt modelId="{E857221A-734F-4396-A642-04F985B7D590}" type="sibTrans" cxnId="{7021B101-6AE5-4EA4-923F-149909DC3C09}">
      <dgm:prSet custT="1"/>
      <dgm:spPr/>
      <dgm:t>
        <a:bodyPr/>
        <a:lstStyle/>
        <a:p>
          <a:endParaRPr lang="zh-TW" altLang="en-US" sz="2800"/>
        </a:p>
      </dgm:t>
    </dgm:pt>
    <dgm:pt modelId="{380F6D09-15D5-4E2B-BF8A-CECE4B7C4A20}">
      <dgm:prSet phldrT="[文字]" custT="1"/>
      <dgm:spPr/>
      <dgm:t>
        <a:bodyPr/>
        <a:lstStyle/>
        <a:p>
          <a:r>
            <a:rPr lang="en-US" altLang="zh-TW" sz="2800" dirty="0"/>
            <a:t>Step </a:t>
          </a:r>
          <a:r>
            <a:rPr lang="en-US" altLang="zh-TW" sz="2800"/>
            <a:t>2: goodness of function</a:t>
          </a:r>
          <a:endParaRPr lang="zh-TW" altLang="en-US" sz="2800" dirty="0"/>
        </a:p>
      </dgm:t>
    </dgm:pt>
    <dgm:pt modelId="{35DF94FE-4269-42A8-B274-51E32D4D5D54}" type="parTrans" cxnId="{7DBA789E-FBE8-47EE-B779-737798DB8CF2}">
      <dgm:prSet/>
      <dgm:spPr/>
      <dgm:t>
        <a:bodyPr/>
        <a:lstStyle/>
        <a:p>
          <a:endParaRPr lang="zh-TW" altLang="en-US" sz="2800"/>
        </a:p>
      </dgm:t>
    </dgm:pt>
    <dgm:pt modelId="{D60C5607-81DE-4CC8-91B3-C56E5666A49F}" type="sibTrans" cxnId="{7DBA789E-FBE8-47EE-B779-737798DB8CF2}">
      <dgm:prSet custT="1"/>
      <dgm:spPr/>
      <dgm:t>
        <a:bodyPr/>
        <a:lstStyle/>
        <a:p>
          <a:endParaRPr lang="zh-TW" altLang="en-US" sz="2800"/>
        </a:p>
      </dgm:t>
    </dgm:pt>
    <dgm:pt modelId="{680F7195-4FD3-481E-8A2B-5AD54C8280AB}">
      <dgm:prSet phldrT="[文字]" custT="1"/>
      <dgm:spPr/>
      <dgm:t>
        <a:bodyPr/>
        <a:lstStyle/>
        <a:p>
          <a:r>
            <a:rPr lang="en-US" altLang="zh-TW" sz="2800" dirty="0"/>
            <a:t>Step </a:t>
          </a:r>
          <a:r>
            <a:rPr lang="en-US" altLang="zh-TW" sz="2800"/>
            <a:t>3: pick the best function</a:t>
          </a:r>
          <a:endParaRPr lang="zh-TW" altLang="en-US" sz="2800" dirty="0"/>
        </a:p>
      </dgm:t>
    </dgm:pt>
    <dgm:pt modelId="{E0770B27-10B9-4E3F-A134-B86908A61FFE}" type="parTrans" cxnId="{3796133B-9324-48E1-895B-CB33B607472F}">
      <dgm:prSet/>
      <dgm:spPr/>
      <dgm:t>
        <a:bodyPr/>
        <a:lstStyle/>
        <a:p>
          <a:endParaRPr lang="zh-TW" altLang="en-US" sz="2800"/>
        </a:p>
      </dgm:t>
    </dgm:pt>
    <dgm:pt modelId="{382B596D-4079-47F6-BAC4-80EDB1CFB95D}" type="sibTrans" cxnId="{3796133B-9324-48E1-895B-CB33B607472F}">
      <dgm:prSet/>
      <dgm:spPr/>
      <dgm:t>
        <a:bodyPr/>
        <a:lstStyle/>
        <a:p>
          <a:endParaRPr lang="zh-TW" altLang="en-US" sz="2800"/>
        </a:p>
      </dgm:t>
    </dgm:pt>
    <dgm:pt modelId="{A491758C-84A6-4A4D-888E-93118B4129B4}" type="pres">
      <dgm:prSet presAssocID="{7ABBEAF7-C373-4176-BC82-DCCB6D5E3E26}" presName="Name0" presStyleCnt="0">
        <dgm:presLayoutVars>
          <dgm:dir/>
          <dgm:resizeHandles val="exact"/>
        </dgm:presLayoutVars>
      </dgm:prSet>
      <dgm:spPr/>
      <dgm:t>
        <a:bodyPr/>
        <a:lstStyle/>
        <a:p>
          <a:endParaRPr lang="en-US"/>
        </a:p>
      </dgm:t>
    </dgm:pt>
    <dgm:pt modelId="{CFEBD105-9F67-4F60-B070-C671AE93A28A}" type="pres">
      <dgm:prSet presAssocID="{801111EC-7761-4006-9B8D-BDD3478D6A0C}" presName="node" presStyleLbl="node1" presStyleIdx="0" presStyleCnt="3">
        <dgm:presLayoutVars>
          <dgm:bulletEnabled val="1"/>
        </dgm:presLayoutVars>
      </dgm:prSet>
      <dgm:spPr/>
      <dgm:t>
        <a:bodyPr/>
        <a:lstStyle/>
        <a:p>
          <a:endParaRPr lang="en-US"/>
        </a:p>
      </dgm:t>
    </dgm:pt>
    <dgm:pt modelId="{888540DF-FD49-4215-991C-C7B2A2E10D35}" type="pres">
      <dgm:prSet presAssocID="{E857221A-734F-4396-A642-04F985B7D590}" presName="sibTrans" presStyleLbl="sibTrans2D1" presStyleIdx="0" presStyleCnt="2"/>
      <dgm:spPr/>
      <dgm:t>
        <a:bodyPr/>
        <a:lstStyle/>
        <a:p>
          <a:endParaRPr lang="en-US"/>
        </a:p>
      </dgm:t>
    </dgm:pt>
    <dgm:pt modelId="{FCAC1A52-7A03-424B-8708-40DF70DCEBE1}" type="pres">
      <dgm:prSet presAssocID="{E857221A-734F-4396-A642-04F985B7D590}" presName="connectorText" presStyleLbl="sibTrans2D1" presStyleIdx="0" presStyleCnt="2"/>
      <dgm:spPr/>
      <dgm:t>
        <a:bodyPr/>
        <a:lstStyle/>
        <a:p>
          <a:endParaRPr lang="en-US"/>
        </a:p>
      </dgm:t>
    </dgm:pt>
    <dgm:pt modelId="{2C9E42A7-D692-4DEF-A008-68C3A4D1516E}" type="pres">
      <dgm:prSet presAssocID="{380F6D09-15D5-4E2B-BF8A-CECE4B7C4A20}" presName="node" presStyleLbl="node1" presStyleIdx="1" presStyleCnt="3">
        <dgm:presLayoutVars>
          <dgm:bulletEnabled val="1"/>
        </dgm:presLayoutVars>
      </dgm:prSet>
      <dgm:spPr/>
      <dgm:t>
        <a:bodyPr/>
        <a:lstStyle/>
        <a:p>
          <a:endParaRPr lang="en-US"/>
        </a:p>
      </dgm:t>
    </dgm:pt>
    <dgm:pt modelId="{75576B2E-DB43-49F5-8A31-D5CBF5F78EEC}" type="pres">
      <dgm:prSet presAssocID="{D60C5607-81DE-4CC8-91B3-C56E5666A49F}" presName="sibTrans" presStyleLbl="sibTrans2D1" presStyleIdx="1" presStyleCnt="2"/>
      <dgm:spPr/>
      <dgm:t>
        <a:bodyPr/>
        <a:lstStyle/>
        <a:p>
          <a:endParaRPr lang="en-US"/>
        </a:p>
      </dgm:t>
    </dgm:pt>
    <dgm:pt modelId="{1FFABC42-5BE3-4E33-A2BE-582BDAFB0BDF}" type="pres">
      <dgm:prSet presAssocID="{D60C5607-81DE-4CC8-91B3-C56E5666A49F}" presName="connectorText" presStyleLbl="sibTrans2D1" presStyleIdx="1" presStyleCnt="2"/>
      <dgm:spPr/>
      <dgm:t>
        <a:bodyPr/>
        <a:lstStyle/>
        <a:p>
          <a:endParaRPr lang="en-US"/>
        </a:p>
      </dgm:t>
    </dgm:pt>
    <dgm:pt modelId="{B28036AB-B71B-48DE-97C4-D287BC3BE7AC}" type="pres">
      <dgm:prSet presAssocID="{680F7195-4FD3-481E-8A2B-5AD54C8280AB}" presName="node" presStyleLbl="node1" presStyleIdx="2" presStyleCnt="3">
        <dgm:presLayoutVars>
          <dgm:bulletEnabled val="1"/>
        </dgm:presLayoutVars>
      </dgm:prSet>
      <dgm:spPr/>
      <dgm:t>
        <a:bodyPr/>
        <a:lstStyle/>
        <a:p>
          <a:endParaRPr lang="en-US"/>
        </a:p>
      </dgm:t>
    </dgm:pt>
  </dgm:ptLst>
  <dgm:cxnLst>
    <dgm:cxn modelId="{7021B101-6AE5-4EA4-923F-149909DC3C09}" srcId="{7ABBEAF7-C373-4176-BC82-DCCB6D5E3E26}" destId="{801111EC-7761-4006-9B8D-BDD3478D6A0C}" srcOrd="0" destOrd="0" parTransId="{741192AF-66D8-44B3-8D71-D609A9576CFF}" sibTransId="{E857221A-734F-4396-A642-04F985B7D590}"/>
    <dgm:cxn modelId="{35BB2386-750E-4524-B6C3-768F75B67309}" type="presOf" srcId="{E857221A-734F-4396-A642-04F985B7D590}" destId="{FCAC1A52-7A03-424B-8708-40DF70DCEBE1}" srcOrd="1" destOrd="0" presId="urn:microsoft.com/office/officeart/2005/8/layout/process1"/>
    <dgm:cxn modelId="{7DBA789E-FBE8-47EE-B779-737798DB8CF2}" srcId="{7ABBEAF7-C373-4176-BC82-DCCB6D5E3E26}" destId="{380F6D09-15D5-4E2B-BF8A-CECE4B7C4A20}" srcOrd="1" destOrd="0" parTransId="{35DF94FE-4269-42A8-B274-51E32D4D5D54}" sibTransId="{D60C5607-81DE-4CC8-91B3-C56E5666A49F}"/>
    <dgm:cxn modelId="{2D33CF3D-783C-4879-AC93-97C5191F9CA8}" type="presOf" srcId="{D60C5607-81DE-4CC8-91B3-C56E5666A49F}" destId="{75576B2E-DB43-49F5-8A31-D5CBF5F78EEC}" srcOrd="0" destOrd="0" presId="urn:microsoft.com/office/officeart/2005/8/layout/process1"/>
    <dgm:cxn modelId="{3796133B-9324-48E1-895B-CB33B607472F}" srcId="{7ABBEAF7-C373-4176-BC82-DCCB6D5E3E26}" destId="{680F7195-4FD3-481E-8A2B-5AD54C8280AB}" srcOrd="2" destOrd="0" parTransId="{E0770B27-10B9-4E3F-A134-B86908A61FFE}" sibTransId="{382B596D-4079-47F6-BAC4-80EDB1CFB95D}"/>
    <dgm:cxn modelId="{ABE16CB5-EFD7-477D-8B23-3AC971674672}" type="presOf" srcId="{E857221A-734F-4396-A642-04F985B7D590}" destId="{888540DF-FD49-4215-991C-C7B2A2E10D35}" srcOrd="0" destOrd="0" presId="urn:microsoft.com/office/officeart/2005/8/layout/process1"/>
    <dgm:cxn modelId="{3FF91CB6-DDB4-4C82-8984-9762CD5923AD}" type="presOf" srcId="{680F7195-4FD3-481E-8A2B-5AD54C8280AB}" destId="{B28036AB-B71B-48DE-97C4-D287BC3BE7AC}" srcOrd="0" destOrd="0" presId="urn:microsoft.com/office/officeart/2005/8/layout/process1"/>
    <dgm:cxn modelId="{E53110B8-D44F-4AA7-92C5-50727E6AA94A}" type="presOf" srcId="{D60C5607-81DE-4CC8-91B3-C56E5666A49F}" destId="{1FFABC42-5BE3-4E33-A2BE-582BDAFB0BDF}" srcOrd="1" destOrd="0" presId="urn:microsoft.com/office/officeart/2005/8/layout/process1"/>
    <dgm:cxn modelId="{065E4005-B1AF-4700-B55B-FBF77F5968A3}" type="presOf" srcId="{7ABBEAF7-C373-4176-BC82-DCCB6D5E3E26}" destId="{A491758C-84A6-4A4D-888E-93118B4129B4}" srcOrd="0" destOrd="0" presId="urn:microsoft.com/office/officeart/2005/8/layout/process1"/>
    <dgm:cxn modelId="{8D5D5A75-E210-4A70-A078-682469248FEF}" type="presOf" srcId="{801111EC-7761-4006-9B8D-BDD3478D6A0C}" destId="{CFEBD105-9F67-4F60-B070-C671AE93A28A}" srcOrd="0" destOrd="0" presId="urn:microsoft.com/office/officeart/2005/8/layout/process1"/>
    <dgm:cxn modelId="{6F6CBB0C-8EF5-4C17-95C4-33E2E15813D1}" type="presOf" srcId="{380F6D09-15D5-4E2B-BF8A-CECE4B7C4A20}" destId="{2C9E42A7-D692-4DEF-A008-68C3A4D1516E}" srcOrd="0" destOrd="0" presId="urn:microsoft.com/office/officeart/2005/8/layout/process1"/>
    <dgm:cxn modelId="{666696D6-A81B-43A4-ABF9-C269B76985DE}" type="presParOf" srcId="{A491758C-84A6-4A4D-888E-93118B4129B4}" destId="{CFEBD105-9F67-4F60-B070-C671AE93A28A}" srcOrd="0" destOrd="0" presId="urn:microsoft.com/office/officeart/2005/8/layout/process1"/>
    <dgm:cxn modelId="{AF678D29-14F5-4DC4-9C70-A8B201A06520}" type="presParOf" srcId="{A491758C-84A6-4A4D-888E-93118B4129B4}" destId="{888540DF-FD49-4215-991C-C7B2A2E10D35}" srcOrd="1" destOrd="0" presId="urn:microsoft.com/office/officeart/2005/8/layout/process1"/>
    <dgm:cxn modelId="{BA0B3FF1-0D0C-4696-AE03-24787257E4BE}" type="presParOf" srcId="{888540DF-FD49-4215-991C-C7B2A2E10D35}" destId="{FCAC1A52-7A03-424B-8708-40DF70DCEBE1}" srcOrd="0" destOrd="0" presId="urn:microsoft.com/office/officeart/2005/8/layout/process1"/>
    <dgm:cxn modelId="{97DB561C-3635-4192-A20A-737F863BC4C5}" type="presParOf" srcId="{A491758C-84A6-4A4D-888E-93118B4129B4}" destId="{2C9E42A7-D692-4DEF-A008-68C3A4D1516E}" srcOrd="2" destOrd="0" presId="urn:microsoft.com/office/officeart/2005/8/layout/process1"/>
    <dgm:cxn modelId="{DA063AFD-EC9D-4A48-ABEE-499D00662B70}" type="presParOf" srcId="{A491758C-84A6-4A4D-888E-93118B4129B4}" destId="{75576B2E-DB43-49F5-8A31-D5CBF5F78EEC}" srcOrd="3" destOrd="0" presId="urn:microsoft.com/office/officeart/2005/8/layout/process1"/>
    <dgm:cxn modelId="{51533F9E-6C05-4F61-934B-C57D29845794}" type="presParOf" srcId="{75576B2E-DB43-49F5-8A31-D5CBF5F78EEC}" destId="{1FFABC42-5BE3-4E33-A2BE-582BDAFB0BDF}" srcOrd="0" destOrd="0" presId="urn:microsoft.com/office/officeart/2005/8/layout/process1"/>
    <dgm:cxn modelId="{3CB584B8-A914-489D-8E84-EE56C4D295A6}" type="presParOf" srcId="{A491758C-84A6-4A4D-888E-93118B4129B4}" destId="{B28036AB-B71B-48DE-97C4-D287BC3BE7AC}"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ABBEAF7-C373-4176-BC82-DCCB6D5E3E26}" type="doc">
      <dgm:prSet loTypeId="urn:microsoft.com/office/officeart/2005/8/layout/process1" loCatId="process" qsTypeId="urn:microsoft.com/office/officeart/2005/8/quickstyle/simple4" qsCatId="simple" csTypeId="urn:microsoft.com/office/officeart/2005/8/colors/colorful4" csCatId="colorful" phldr="1"/>
      <dgm:spPr/>
      <dgm:t>
        <a:bodyPr/>
        <a:lstStyle/>
        <a:p>
          <a:endParaRPr lang="zh-TW" altLang="en-US"/>
        </a:p>
      </dgm:t>
    </dgm:pt>
    <dgm:pt modelId="{801111EC-7761-4006-9B8D-BDD3478D6A0C}">
      <dgm:prSet phldrT="[文字]" custT="1"/>
      <dgm:spPr/>
      <dgm:t>
        <a:bodyPr/>
        <a:lstStyle/>
        <a:p>
          <a:r>
            <a:rPr lang="en-US" altLang="zh-TW" sz="2800" dirty="0"/>
            <a:t>Step 1</a:t>
          </a:r>
          <a:r>
            <a:rPr lang="en-US" altLang="zh-TW" sz="2800"/>
            <a:t>: define a set of function              </a:t>
          </a:r>
          <a:endParaRPr lang="zh-TW" altLang="en-US" sz="2800" dirty="0"/>
        </a:p>
      </dgm:t>
    </dgm:pt>
    <dgm:pt modelId="{741192AF-66D8-44B3-8D71-D609A9576CFF}" type="parTrans" cxnId="{7021B101-6AE5-4EA4-923F-149909DC3C09}">
      <dgm:prSet/>
      <dgm:spPr/>
      <dgm:t>
        <a:bodyPr/>
        <a:lstStyle/>
        <a:p>
          <a:endParaRPr lang="zh-TW" altLang="en-US" sz="2800"/>
        </a:p>
      </dgm:t>
    </dgm:pt>
    <dgm:pt modelId="{E857221A-734F-4396-A642-04F985B7D590}" type="sibTrans" cxnId="{7021B101-6AE5-4EA4-923F-149909DC3C09}">
      <dgm:prSet custT="1"/>
      <dgm:spPr/>
      <dgm:t>
        <a:bodyPr/>
        <a:lstStyle/>
        <a:p>
          <a:endParaRPr lang="zh-TW" altLang="en-US" sz="2800"/>
        </a:p>
      </dgm:t>
    </dgm:pt>
    <dgm:pt modelId="{380F6D09-15D5-4E2B-BF8A-CECE4B7C4A20}">
      <dgm:prSet phldrT="[文字]" custT="1"/>
      <dgm:spPr/>
      <dgm:t>
        <a:bodyPr/>
        <a:lstStyle/>
        <a:p>
          <a:r>
            <a:rPr lang="en-US" altLang="zh-TW" sz="2800" dirty="0"/>
            <a:t>Step </a:t>
          </a:r>
          <a:r>
            <a:rPr lang="en-US" altLang="zh-TW" sz="2800"/>
            <a:t>2: goodness of function</a:t>
          </a:r>
          <a:endParaRPr lang="zh-TW" altLang="en-US" sz="2800" dirty="0"/>
        </a:p>
      </dgm:t>
    </dgm:pt>
    <dgm:pt modelId="{35DF94FE-4269-42A8-B274-51E32D4D5D54}" type="parTrans" cxnId="{7DBA789E-FBE8-47EE-B779-737798DB8CF2}">
      <dgm:prSet/>
      <dgm:spPr/>
      <dgm:t>
        <a:bodyPr/>
        <a:lstStyle/>
        <a:p>
          <a:endParaRPr lang="zh-TW" altLang="en-US" sz="2800"/>
        </a:p>
      </dgm:t>
    </dgm:pt>
    <dgm:pt modelId="{D60C5607-81DE-4CC8-91B3-C56E5666A49F}" type="sibTrans" cxnId="{7DBA789E-FBE8-47EE-B779-737798DB8CF2}">
      <dgm:prSet custT="1"/>
      <dgm:spPr/>
      <dgm:t>
        <a:bodyPr/>
        <a:lstStyle/>
        <a:p>
          <a:endParaRPr lang="zh-TW" altLang="en-US" sz="2800"/>
        </a:p>
      </dgm:t>
    </dgm:pt>
    <dgm:pt modelId="{680F7195-4FD3-481E-8A2B-5AD54C8280AB}">
      <dgm:prSet phldrT="[文字]" custT="1"/>
      <dgm:spPr/>
      <dgm:t>
        <a:bodyPr/>
        <a:lstStyle/>
        <a:p>
          <a:r>
            <a:rPr lang="en-US" altLang="zh-TW" sz="2800" dirty="0"/>
            <a:t>Step </a:t>
          </a:r>
          <a:r>
            <a:rPr lang="en-US" altLang="zh-TW" sz="2800"/>
            <a:t>3: pick the best function</a:t>
          </a:r>
          <a:endParaRPr lang="zh-TW" altLang="en-US" sz="2800" dirty="0"/>
        </a:p>
      </dgm:t>
    </dgm:pt>
    <dgm:pt modelId="{E0770B27-10B9-4E3F-A134-B86908A61FFE}" type="parTrans" cxnId="{3796133B-9324-48E1-895B-CB33B607472F}">
      <dgm:prSet/>
      <dgm:spPr/>
      <dgm:t>
        <a:bodyPr/>
        <a:lstStyle/>
        <a:p>
          <a:endParaRPr lang="zh-TW" altLang="en-US" sz="2800"/>
        </a:p>
      </dgm:t>
    </dgm:pt>
    <dgm:pt modelId="{382B596D-4079-47F6-BAC4-80EDB1CFB95D}" type="sibTrans" cxnId="{3796133B-9324-48E1-895B-CB33B607472F}">
      <dgm:prSet/>
      <dgm:spPr/>
      <dgm:t>
        <a:bodyPr/>
        <a:lstStyle/>
        <a:p>
          <a:endParaRPr lang="zh-TW" altLang="en-US" sz="2800"/>
        </a:p>
      </dgm:t>
    </dgm:pt>
    <dgm:pt modelId="{A491758C-84A6-4A4D-888E-93118B4129B4}" type="pres">
      <dgm:prSet presAssocID="{7ABBEAF7-C373-4176-BC82-DCCB6D5E3E26}" presName="Name0" presStyleCnt="0">
        <dgm:presLayoutVars>
          <dgm:dir/>
          <dgm:resizeHandles val="exact"/>
        </dgm:presLayoutVars>
      </dgm:prSet>
      <dgm:spPr/>
      <dgm:t>
        <a:bodyPr/>
        <a:lstStyle/>
        <a:p>
          <a:endParaRPr lang="en-US"/>
        </a:p>
      </dgm:t>
    </dgm:pt>
    <dgm:pt modelId="{CFEBD105-9F67-4F60-B070-C671AE93A28A}" type="pres">
      <dgm:prSet presAssocID="{801111EC-7761-4006-9B8D-BDD3478D6A0C}" presName="node" presStyleLbl="node1" presStyleIdx="0" presStyleCnt="3">
        <dgm:presLayoutVars>
          <dgm:bulletEnabled val="1"/>
        </dgm:presLayoutVars>
      </dgm:prSet>
      <dgm:spPr/>
      <dgm:t>
        <a:bodyPr/>
        <a:lstStyle/>
        <a:p>
          <a:endParaRPr lang="en-US"/>
        </a:p>
      </dgm:t>
    </dgm:pt>
    <dgm:pt modelId="{888540DF-FD49-4215-991C-C7B2A2E10D35}" type="pres">
      <dgm:prSet presAssocID="{E857221A-734F-4396-A642-04F985B7D590}" presName="sibTrans" presStyleLbl="sibTrans2D1" presStyleIdx="0" presStyleCnt="2"/>
      <dgm:spPr/>
      <dgm:t>
        <a:bodyPr/>
        <a:lstStyle/>
        <a:p>
          <a:endParaRPr lang="en-US"/>
        </a:p>
      </dgm:t>
    </dgm:pt>
    <dgm:pt modelId="{FCAC1A52-7A03-424B-8708-40DF70DCEBE1}" type="pres">
      <dgm:prSet presAssocID="{E857221A-734F-4396-A642-04F985B7D590}" presName="connectorText" presStyleLbl="sibTrans2D1" presStyleIdx="0" presStyleCnt="2"/>
      <dgm:spPr/>
      <dgm:t>
        <a:bodyPr/>
        <a:lstStyle/>
        <a:p>
          <a:endParaRPr lang="en-US"/>
        </a:p>
      </dgm:t>
    </dgm:pt>
    <dgm:pt modelId="{2C9E42A7-D692-4DEF-A008-68C3A4D1516E}" type="pres">
      <dgm:prSet presAssocID="{380F6D09-15D5-4E2B-BF8A-CECE4B7C4A20}" presName="node" presStyleLbl="node1" presStyleIdx="1" presStyleCnt="3">
        <dgm:presLayoutVars>
          <dgm:bulletEnabled val="1"/>
        </dgm:presLayoutVars>
      </dgm:prSet>
      <dgm:spPr/>
      <dgm:t>
        <a:bodyPr/>
        <a:lstStyle/>
        <a:p>
          <a:endParaRPr lang="en-US"/>
        </a:p>
      </dgm:t>
    </dgm:pt>
    <dgm:pt modelId="{75576B2E-DB43-49F5-8A31-D5CBF5F78EEC}" type="pres">
      <dgm:prSet presAssocID="{D60C5607-81DE-4CC8-91B3-C56E5666A49F}" presName="sibTrans" presStyleLbl="sibTrans2D1" presStyleIdx="1" presStyleCnt="2"/>
      <dgm:spPr/>
      <dgm:t>
        <a:bodyPr/>
        <a:lstStyle/>
        <a:p>
          <a:endParaRPr lang="en-US"/>
        </a:p>
      </dgm:t>
    </dgm:pt>
    <dgm:pt modelId="{1FFABC42-5BE3-4E33-A2BE-582BDAFB0BDF}" type="pres">
      <dgm:prSet presAssocID="{D60C5607-81DE-4CC8-91B3-C56E5666A49F}" presName="connectorText" presStyleLbl="sibTrans2D1" presStyleIdx="1" presStyleCnt="2"/>
      <dgm:spPr/>
      <dgm:t>
        <a:bodyPr/>
        <a:lstStyle/>
        <a:p>
          <a:endParaRPr lang="en-US"/>
        </a:p>
      </dgm:t>
    </dgm:pt>
    <dgm:pt modelId="{B28036AB-B71B-48DE-97C4-D287BC3BE7AC}" type="pres">
      <dgm:prSet presAssocID="{680F7195-4FD3-481E-8A2B-5AD54C8280AB}" presName="node" presStyleLbl="node1" presStyleIdx="2" presStyleCnt="3">
        <dgm:presLayoutVars>
          <dgm:bulletEnabled val="1"/>
        </dgm:presLayoutVars>
      </dgm:prSet>
      <dgm:spPr/>
      <dgm:t>
        <a:bodyPr/>
        <a:lstStyle/>
        <a:p>
          <a:endParaRPr lang="en-US"/>
        </a:p>
      </dgm:t>
    </dgm:pt>
  </dgm:ptLst>
  <dgm:cxnLst>
    <dgm:cxn modelId="{7021B101-6AE5-4EA4-923F-149909DC3C09}" srcId="{7ABBEAF7-C373-4176-BC82-DCCB6D5E3E26}" destId="{801111EC-7761-4006-9B8D-BDD3478D6A0C}" srcOrd="0" destOrd="0" parTransId="{741192AF-66D8-44B3-8D71-D609A9576CFF}" sibTransId="{E857221A-734F-4396-A642-04F985B7D590}"/>
    <dgm:cxn modelId="{00715266-B18B-4BE1-9174-6113EFB44399}" type="presOf" srcId="{D60C5607-81DE-4CC8-91B3-C56E5666A49F}" destId="{75576B2E-DB43-49F5-8A31-D5CBF5F78EEC}" srcOrd="0" destOrd="0" presId="urn:microsoft.com/office/officeart/2005/8/layout/process1"/>
    <dgm:cxn modelId="{5B1BA3AF-BDD8-41E0-BDCC-37EC1B5194FD}" type="presOf" srcId="{7ABBEAF7-C373-4176-BC82-DCCB6D5E3E26}" destId="{A491758C-84A6-4A4D-888E-93118B4129B4}" srcOrd="0" destOrd="0" presId="urn:microsoft.com/office/officeart/2005/8/layout/process1"/>
    <dgm:cxn modelId="{A37A0B1A-00E7-4C70-8103-1C775294D3D8}" type="presOf" srcId="{D60C5607-81DE-4CC8-91B3-C56E5666A49F}" destId="{1FFABC42-5BE3-4E33-A2BE-582BDAFB0BDF}" srcOrd="1" destOrd="0" presId="urn:microsoft.com/office/officeart/2005/8/layout/process1"/>
    <dgm:cxn modelId="{7DBA789E-FBE8-47EE-B779-737798DB8CF2}" srcId="{7ABBEAF7-C373-4176-BC82-DCCB6D5E3E26}" destId="{380F6D09-15D5-4E2B-BF8A-CECE4B7C4A20}" srcOrd="1" destOrd="0" parTransId="{35DF94FE-4269-42A8-B274-51E32D4D5D54}" sibTransId="{D60C5607-81DE-4CC8-91B3-C56E5666A49F}"/>
    <dgm:cxn modelId="{3796133B-9324-48E1-895B-CB33B607472F}" srcId="{7ABBEAF7-C373-4176-BC82-DCCB6D5E3E26}" destId="{680F7195-4FD3-481E-8A2B-5AD54C8280AB}" srcOrd="2" destOrd="0" parTransId="{E0770B27-10B9-4E3F-A134-B86908A61FFE}" sibTransId="{382B596D-4079-47F6-BAC4-80EDB1CFB95D}"/>
    <dgm:cxn modelId="{769A87B7-F863-4C52-95A3-ACAA11FA0475}" type="presOf" srcId="{801111EC-7761-4006-9B8D-BDD3478D6A0C}" destId="{CFEBD105-9F67-4F60-B070-C671AE93A28A}" srcOrd="0" destOrd="0" presId="urn:microsoft.com/office/officeart/2005/8/layout/process1"/>
    <dgm:cxn modelId="{63A5A836-EE3A-4A02-843E-7E2B0545A95A}" type="presOf" srcId="{380F6D09-15D5-4E2B-BF8A-CECE4B7C4A20}" destId="{2C9E42A7-D692-4DEF-A008-68C3A4D1516E}" srcOrd="0" destOrd="0" presId="urn:microsoft.com/office/officeart/2005/8/layout/process1"/>
    <dgm:cxn modelId="{44DFC4EB-7BC1-494C-B525-CF0D4617D30F}" type="presOf" srcId="{680F7195-4FD3-481E-8A2B-5AD54C8280AB}" destId="{B28036AB-B71B-48DE-97C4-D287BC3BE7AC}" srcOrd="0" destOrd="0" presId="urn:microsoft.com/office/officeart/2005/8/layout/process1"/>
    <dgm:cxn modelId="{238F02FA-14AB-4280-8039-AA1E647ADBB1}" type="presOf" srcId="{E857221A-734F-4396-A642-04F985B7D590}" destId="{888540DF-FD49-4215-991C-C7B2A2E10D35}" srcOrd="0" destOrd="0" presId="urn:microsoft.com/office/officeart/2005/8/layout/process1"/>
    <dgm:cxn modelId="{E1C8F235-DEC7-4E67-9E1A-302BF758F91B}" type="presOf" srcId="{E857221A-734F-4396-A642-04F985B7D590}" destId="{FCAC1A52-7A03-424B-8708-40DF70DCEBE1}" srcOrd="1" destOrd="0" presId="urn:microsoft.com/office/officeart/2005/8/layout/process1"/>
    <dgm:cxn modelId="{03AD4ACB-F85B-4E6D-9F93-5D0F92DFEDD0}" type="presParOf" srcId="{A491758C-84A6-4A4D-888E-93118B4129B4}" destId="{CFEBD105-9F67-4F60-B070-C671AE93A28A}" srcOrd="0" destOrd="0" presId="urn:microsoft.com/office/officeart/2005/8/layout/process1"/>
    <dgm:cxn modelId="{F883CEE1-EC0C-41F7-B566-28DD8953F35A}" type="presParOf" srcId="{A491758C-84A6-4A4D-888E-93118B4129B4}" destId="{888540DF-FD49-4215-991C-C7B2A2E10D35}" srcOrd="1" destOrd="0" presId="urn:microsoft.com/office/officeart/2005/8/layout/process1"/>
    <dgm:cxn modelId="{BB177348-0696-4E89-8AB3-2D7E1D52245D}" type="presParOf" srcId="{888540DF-FD49-4215-991C-C7B2A2E10D35}" destId="{FCAC1A52-7A03-424B-8708-40DF70DCEBE1}" srcOrd="0" destOrd="0" presId="urn:microsoft.com/office/officeart/2005/8/layout/process1"/>
    <dgm:cxn modelId="{A94F14FD-C68C-42AD-BEB4-8A6002D6ACD5}" type="presParOf" srcId="{A491758C-84A6-4A4D-888E-93118B4129B4}" destId="{2C9E42A7-D692-4DEF-A008-68C3A4D1516E}" srcOrd="2" destOrd="0" presId="urn:microsoft.com/office/officeart/2005/8/layout/process1"/>
    <dgm:cxn modelId="{AD5D80CC-BE81-4DB5-A792-966A901A446E}" type="presParOf" srcId="{A491758C-84A6-4A4D-888E-93118B4129B4}" destId="{75576B2E-DB43-49F5-8A31-D5CBF5F78EEC}" srcOrd="3" destOrd="0" presId="urn:microsoft.com/office/officeart/2005/8/layout/process1"/>
    <dgm:cxn modelId="{7B3A0548-4294-4BD5-AF05-18B50E7F5FE3}" type="presParOf" srcId="{75576B2E-DB43-49F5-8A31-D5CBF5F78EEC}" destId="{1FFABC42-5BE3-4E33-A2BE-582BDAFB0BDF}" srcOrd="0" destOrd="0" presId="urn:microsoft.com/office/officeart/2005/8/layout/process1"/>
    <dgm:cxn modelId="{733EFC28-CB6B-4DCE-9576-693B4CE3C923}" type="presParOf" srcId="{A491758C-84A6-4A4D-888E-93118B4129B4}" destId="{B28036AB-B71B-48DE-97C4-D287BC3BE7AC}"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EBD105-9F67-4F60-B070-C671AE93A28A}">
      <dsp:nvSpPr>
        <dsp:cNvPr id="0" name=""/>
        <dsp:cNvSpPr/>
      </dsp:nvSpPr>
      <dsp:spPr>
        <a:xfrm>
          <a:off x="6931" y="1437590"/>
          <a:ext cx="2071799" cy="1476156"/>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altLang="zh-TW" sz="2800" kern="1200" dirty="0"/>
            <a:t>Step 1</a:t>
          </a:r>
          <a:r>
            <a:rPr lang="en-US" altLang="zh-TW" sz="2800" kern="1200"/>
            <a:t>: define a set of function              </a:t>
          </a:r>
          <a:endParaRPr lang="zh-TW" altLang="en-US" sz="2800" kern="1200" dirty="0"/>
        </a:p>
      </dsp:txBody>
      <dsp:txXfrm>
        <a:off x="50166" y="1480825"/>
        <a:ext cx="1985329" cy="1389686"/>
      </dsp:txXfrm>
    </dsp:sp>
    <dsp:sp modelId="{888540DF-FD49-4215-991C-C7B2A2E10D35}">
      <dsp:nvSpPr>
        <dsp:cNvPr id="0" name=""/>
        <dsp:cNvSpPr/>
      </dsp:nvSpPr>
      <dsp:spPr>
        <a:xfrm>
          <a:off x="2285910" y="1918765"/>
          <a:ext cx="439221" cy="513806"/>
        </a:xfrm>
        <a:prstGeom prst="righ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zh-TW" altLang="en-US" sz="2800" kern="1200"/>
        </a:p>
      </dsp:txBody>
      <dsp:txXfrm>
        <a:off x="2285910" y="2021526"/>
        <a:ext cx="307455" cy="308284"/>
      </dsp:txXfrm>
    </dsp:sp>
    <dsp:sp modelId="{2C9E42A7-D692-4DEF-A008-68C3A4D1516E}">
      <dsp:nvSpPr>
        <dsp:cNvPr id="0" name=""/>
        <dsp:cNvSpPr/>
      </dsp:nvSpPr>
      <dsp:spPr>
        <a:xfrm>
          <a:off x="2907450" y="1437590"/>
          <a:ext cx="2071799" cy="1476156"/>
        </a:xfrm>
        <a:prstGeom prst="roundRect">
          <a:avLst>
            <a:gd name="adj" fmla="val 10000"/>
          </a:avLst>
        </a:prstGeom>
        <a:gradFill rotWithShape="0">
          <a:gsLst>
            <a:gs pos="0">
              <a:schemeClr val="accent4">
                <a:hueOff val="5197846"/>
                <a:satOff val="-23984"/>
                <a:lumOff val="883"/>
                <a:alphaOff val="0"/>
                <a:satMod val="103000"/>
                <a:lumMod val="102000"/>
                <a:tint val="94000"/>
              </a:schemeClr>
            </a:gs>
            <a:gs pos="50000">
              <a:schemeClr val="accent4">
                <a:hueOff val="5197846"/>
                <a:satOff val="-23984"/>
                <a:lumOff val="883"/>
                <a:alphaOff val="0"/>
                <a:satMod val="110000"/>
                <a:lumMod val="100000"/>
                <a:shade val="100000"/>
              </a:schemeClr>
            </a:gs>
            <a:gs pos="100000">
              <a:schemeClr val="accent4">
                <a:hueOff val="5197846"/>
                <a:satOff val="-23984"/>
                <a:lumOff val="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altLang="zh-TW" sz="2800" kern="1200" dirty="0"/>
            <a:t>Step </a:t>
          </a:r>
          <a:r>
            <a:rPr lang="en-US" altLang="zh-TW" sz="2800" kern="1200"/>
            <a:t>2: goodness of function</a:t>
          </a:r>
          <a:endParaRPr lang="zh-TW" altLang="en-US" sz="2800" kern="1200" dirty="0"/>
        </a:p>
      </dsp:txBody>
      <dsp:txXfrm>
        <a:off x="2950685" y="1480825"/>
        <a:ext cx="1985329" cy="1389686"/>
      </dsp:txXfrm>
    </dsp:sp>
    <dsp:sp modelId="{75576B2E-DB43-49F5-8A31-D5CBF5F78EEC}">
      <dsp:nvSpPr>
        <dsp:cNvPr id="0" name=""/>
        <dsp:cNvSpPr/>
      </dsp:nvSpPr>
      <dsp:spPr>
        <a:xfrm>
          <a:off x="5186429" y="1918765"/>
          <a:ext cx="439221" cy="513806"/>
        </a:xfrm>
        <a:prstGeom prst="rightArrow">
          <a:avLst>
            <a:gd name="adj1" fmla="val 60000"/>
            <a:gd name="adj2" fmla="val 50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zh-TW" altLang="en-US" sz="2800" kern="1200"/>
        </a:p>
      </dsp:txBody>
      <dsp:txXfrm>
        <a:off x="5186429" y="2021526"/>
        <a:ext cx="307455" cy="308284"/>
      </dsp:txXfrm>
    </dsp:sp>
    <dsp:sp modelId="{B28036AB-B71B-48DE-97C4-D287BC3BE7AC}">
      <dsp:nvSpPr>
        <dsp:cNvPr id="0" name=""/>
        <dsp:cNvSpPr/>
      </dsp:nvSpPr>
      <dsp:spPr>
        <a:xfrm>
          <a:off x="5807969" y="1437590"/>
          <a:ext cx="2071799" cy="1476156"/>
        </a:xfrm>
        <a:prstGeom prst="roundRect">
          <a:avLst>
            <a:gd name="adj" fmla="val 10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altLang="zh-TW" sz="2800" kern="1200" dirty="0"/>
            <a:t>Step </a:t>
          </a:r>
          <a:r>
            <a:rPr lang="en-US" altLang="zh-TW" sz="2800" kern="1200"/>
            <a:t>3: pick the best function</a:t>
          </a:r>
          <a:endParaRPr lang="zh-TW" altLang="en-US" sz="2800" kern="1200" dirty="0"/>
        </a:p>
      </dsp:txBody>
      <dsp:txXfrm>
        <a:off x="5851204" y="1480825"/>
        <a:ext cx="1985329" cy="13896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EBD105-9F67-4F60-B070-C671AE93A28A}">
      <dsp:nvSpPr>
        <dsp:cNvPr id="0" name=""/>
        <dsp:cNvSpPr/>
      </dsp:nvSpPr>
      <dsp:spPr>
        <a:xfrm>
          <a:off x="6931" y="1437590"/>
          <a:ext cx="2071799" cy="1476156"/>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altLang="zh-TW" sz="2800" kern="1200" dirty="0"/>
            <a:t>Step 1</a:t>
          </a:r>
          <a:r>
            <a:rPr lang="en-US" altLang="zh-TW" sz="2800" kern="1200"/>
            <a:t>: define a set of function              </a:t>
          </a:r>
          <a:endParaRPr lang="zh-TW" altLang="en-US" sz="2800" kern="1200" dirty="0"/>
        </a:p>
      </dsp:txBody>
      <dsp:txXfrm>
        <a:off x="50166" y="1480825"/>
        <a:ext cx="1985329" cy="1389686"/>
      </dsp:txXfrm>
    </dsp:sp>
    <dsp:sp modelId="{888540DF-FD49-4215-991C-C7B2A2E10D35}">
      <dsp:nvSpPr>
        <dsp:cNvPr id="0" name=""/>
        <dsp:cNvSpPr/>
      </dsp:nvSpPr>
      <dsp:spPr>
        <a:xfrm>
          <a:off x="2285910" y="1918765"/>
          <a:ext cx="439221" cy="513806"/>
        </a:xfrm>
        <a:prstGeom prst="righ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zh-TW" altLang="en-US" sz="2800" kern="1200"/>
        </a:p>
      </dsp:txBody>
      <dsp:txXfrm>
        <a:off x="2285910" y="2021526"/>
        <a:ext cx="307455" cy="308284"/>
      </dsp:txXfrm>
    </dsp:sp>
    <dsp:sp modelId="{2C9E42A7-D692-4DEF-A008-68C3A4D1516E}">
      <dsp:nvSpPr>
        <dsp:cNvPr id="0" name=""/>
        <dsp:cNvSpPr/>
      </dsp:nvSpPr>
      <dsp:spPr>
        <a:xfrm>
          <a:off x="2907450" y="1437590"/>
          <a:ext cx="2071799" cy="1476156"/>
        </a:xfrm>
        <a:prstGeom prst="roundRect">
          <a:avLst>
            <a:gd name="adj" fmla="val 10000"/>
          </a:avLst>
        </a:prstGeom>
        <a:gradFill rotWithShape="0">
          <a:gsLst>
            <a:gs pos="0">
              <a:schemeClr val="accent4">
                <a:hueOff val="5197846"/>
                <a:satOff val="-23984"/>
                <a:lumOff val="883"/>
                <a:alphaOff val="0"/>
                <a:satMod val="103000"/>
                <a:lumMod val="102000"/>
                <a:tint val="94000"/>
              </a:schemeClr>
            </a:gs>
            <a:gs pos="50000">
              <a:schemeClr val="accent4">
                <a:hueOff val="5197846"/>
                <a:satOff val="-23984"/>
                <a:lumOff val="883"/>
                <a:alphaOff val="0"/>
                <a:satMod val="110000"/>
                <a:lumMod val="100000"/>
                <a:shade val="100000"/>
              </a:schemeClr>
            </a:gs>
            <a:gs pos="100000">
              <a:schemeClr val="accent4">
                <a:hueOff val="5197846"/>
                <a:satOff val="-23984"/>
                <a:lumOff val="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altLang="zh-TW" sz="2800" kern="1200" dirty="0"/>
            <a:t>Step </a:t>
          </a:r>
          <a:r>
            <a:rPr lang="en-US" altLang="zh-TW" sz="2800" kern="1200"/>
            <a:t>2: goodness of function</a:t>
          </a:r>
          <a:endParaRPr lang="zh-TW" altLang="en-US" sz="2800" kern="1200" dirty="0"/>
        </a:p>
      </dsp:txBody>
      <dsp:txXfrm>
        <a:off x="2950685" y="1480825"/>
        <a:ext cx="1985329" cy="1389686"/>
      </dsp:txXfrm>
    </dsp:sp>
    <dsp:sp modelId="{75576B2E-DB43-49F5-8A31-D5CBF5F78EEC}">
      <dsp:nvSpPr>
        <dsp:cNvPr id="0" name=""/>
        <dsp:cNvSpPr/>
      </dsp:nvSpPr>
      <dsp:spPr>
        <a:xfrm>
          <a:off x="5186429" y="1918765"/>
          <a:ext cx="439221" cy="513806"/>
        </a:xfrm>
        <a:prstGeom prst="rightArrow">
          <a:avLst>
            <a:gd name="adj1" fmla="val 60000"/>
            <a:gd name="adj2" fmla="val 50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zh-TW" altLang="en-US" sz="2800" kern="1200"/>
        </a:p>
      </dsp:txBody>
      <dsp:txXfrm>
        <a:off x="5186429" y="2021526"/>
        <a:ext cx="307455" cy="308284"/>
      </dsp:txXfrm>
    </dsp:sp>
    <dsp:sp modelId="{B28036AB-B71B-48DE-97C4-D287BC3BE7AC}">
      <dsp:nvSpPr>
        <dsp:cNvPr id="0" name=""/>
        <dsp:cNvSpPr/>
      </dsp:nvSpPr>
      <dsp:spPr>
        <a:xfrm>
          <a:off x="5807969" y="1437590"/>
          <a:ext cx="2071799" cy="1476156"/>
        </a:xfrm>
        <a:prstGeom prst="roundRect">
          <a:avLst>
            <a:gd name="adj" fmla="val 10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altLang="zh-TW" sz="2800" kern="1200" dirty="0"/>
            <a:t>Step </a:t>
          </a:r>
          <a:r>
            <a:rPr lang="en-US" altLang="zh-TW" sz="2800" kern="1200"/>
            <a:t>3: pick the best function</a:t>
          </a:r>
          <a:endParaRPr lang="zh-TW" altLang="en-US" sz="2800" kern="1200" dirty="0"/>
        </a:p>
      </dsp:txBody>
      <dsp:txXfrm>
        <a:off x="5851204" y="1480825"/>
        <a:ext cx="1985329" cy="13896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EBD105-9F67-4F60-B070-C671AE93A28A}">
      <dsp:nvSpPr>
        <dsp:cNvPr id="0" name=""/>
        <dsp:cNvSpPr/>
      </dsp:nvSpPr>
      <dsp:spPr>
        <a:xfrm>
          <a:off x="6931" y="1437590"/>
          <a:ext cx="2071799" cy="1476156"/>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altLang="zh-TW" sz="2800" kern="1200" dirty="0"/>
            <a:t>Step 1</a:t>
          </a:r>
          <a:r>
            <a:rPr lang="en-US" altLang="zh-TW" sz="2800" kern="1200"/>
            <a:t>: define a set of function              </a:t>
          </a:r>
          <a:endParaRPr lang="zh-TW" altLang="en-US" sz="2800" kern="1200" dirty="0"/>
        </a:p>
      </dsp:txBody>
      <dsp:txXfrm>
        <a:off x="50166" y="1480825"/>
        <a:ext cx="1985329" cy="1389686"/>
      </dsp:txXfrm>
    </dsp:sp>
    <dsp:sp modelId="{888540DF-FD49-4215-991C-C7B2A2E10D35}">
      <dsp:nvSpPr>
        <dsp:cNvPr id="0" name=""/>
        <dsp:cNvSpPr/>
      </dsp:nvSpPr>
      <dsp:spPr>
        <a:xfrm>
          <a:off x="2285910" y="1918765"/>
          <a:ext cx="439221" cy="513806"/>
        </a:xfrm>
        <a:prstGeom prst="righ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zh-TW" altLang="en-US" sz="2800" kern="1200"/>
        </a:p>
      </dsp:txBody>
      <dsp:txXfrm>
        <a:off x="2285910" y="2021526"/>
        <a:ext cx="307455" cy="308284"/>
      </dsp:txXfrm>
    </dsp:sp>
    <dsp:sp modelId="{2C9E42A7-D692-4DEF-A008-68C3A4D1516E}">
      <dsp:nvSpPr>
        <dsp:cNvPr id="0" name=""/>
        <dsp:cNvSpPr/>
      </dsp:nvSpPr>
      <dsp:spPr>
        <a:xfrm>
          <a:off x="2907450" y="1437590"/>
          <a:ext cx="2071799" cy="1476156"/>
        </a:xfrm>
        <a:prstGeom prst="roundRect">
          <a:avLst>
            <a:gd name="adj" fmla="val 10000"/>
          </a:avLst>
        </a:prstGeom>
        <a:gradFill rotWithShape="0">
          <a:gsLst>
            <a:gs pos="0">
              <a:schemeClr val="accent4">
                <a:hueOff val="5197846"/>
                <a:satOff val="-23984"/>
                <a:lumOff val="883"/>
                <a:alphaOff val="0"/>
                <a:satMod val="103000"/>
                <a:lumMod val="102000"/>
                <a:tint val="94000"/>
              </a:schemeClr>
            </a:gs>
            <a:gs pos="50000">
              <a:schemeClr val="accent4">
                <a:hueOff val="5197846"/>
                <a:satOff val="-23984"/>
                <a:lumOff val="883"/>
                <a:alphaOff val="0"/>
                <a:satMod val="110000"/>
                <a:lumMod val="100000"/>
                <a:shade val="100000"/>
              </a:schemeClr>
            </a:gs>
            <a:gs pos="100000">
              <a:schemeClr val="accent4">
                <a:hueOff val="5197846"/>
                <a:satOff val="-23984"/>
                <a:lumOff val="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altLang="zh-TW" sz="2800" kern="1200" dirty="0"/>
            <a:t>Step </a:t>
          </a:r>
          <a:r>
            <a:rPr lang="en-US" altLang="zh-TW" sz="2800" kern="1200"/>
            <a:t>2: goodness of function</a:t>
          </a:r>
          <a:endParaRPr lang="zh-TW" altLang="en-US" sz="2800" kern="1200" dirty="0"/>
        </a:p>
      </dsp:txBody>
      <dsp:txXfrm>
        <a:off x="2950685" y="1480825"/>
        <a:ext cx="1985329" cy="1389686"/>
      </dsp:txXfrm>
    </dsp:sp>
    <dsp:sp modelId="{75576B2E-DB43-49F5-8A31-D5CBF5F78EEC}">
      <dsp:nvSpPr>
        <dsp:cNvPr id="0" name=""/>
        <dsp:cNvSpPr/>
      </dsp:nvSpPr>
      <dsp:spPr>
        <a:xfrm>
          <a:off x="5186429" y="1918765"/>
          <a:ext cx="439221" cy="513806"/>
        </a:xfrm>
        <a:prstGeom prst="rightArrow">
          <a:avLst>
            <a:gd name="adj1" fmla="val 60000"/>
            <a:gd name="adj2" fmla="val 50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zh-TW" altLang="en-US" sz="2800" kern="1200"/>
        </a:p>
      </dsp:txBody>
      <dsp:txXfrm>
        <a:off x="5186429" y="2021526"/>
        <a:ext cx="307455" cy="308284"/>
      </dsp:txXfrm>
    </dsp:sp>
    <dsp:sp modelId="{B28036AB-B71B-48DE-97C4-D287BC3BE7AC}">
      <dsp:nvSpPr>
        <dsp:cNvPr id="0" name=""/>
        <dsp:cNvSpPr/>
      </dsp:nvSpPr>
      <dsp:spPr>
        <a:xfrm>
          <a:off x="5807969" y="1437590"/>
          <a:ext cx="2071799" cy="1476156"/>
        </a:xfrm>
        <a:prstGeom prst="roundRect">
          <a:avLst>
            <a:gd name="adj" fmla="val 10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altLang="zh-TW" sz="2800" kern="1200" dirty="0"/>
            <a:t>Step </a:t>
          </a:r>
          <a:r>
            <a:rPr lang="en-US" altLang="zh-TW" sz="2800" kern="1200"/>
            <a:t>3: pick the best function</a:t>
          </a:r>
          <a:endParaRPr lang="zh-TW" altLang="en-US" sz="2800" kern="1200" dirty="0"/>
        </a:p>
      </dsp:txBody>
      <dsp:txXfrm>
        <a:off x="5851204" y="1480825"/>
        <a:ext cx="1985329" cy="138968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EBD105-9F67-4F60-B070-C671AE93A28A}">
      <dsp:nvSpPr>
        <dsp:cNvPr id="0" name=""/>
        <dsp:cNvSpPr/>
      </dsp:nvSpPr>
      <dsp:spPr>
        <a:xfrm>
          <a:off x="6931" y="1437590"/>
          <a:ext cx="2071799" cy="1476156"/>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altLang="zh-TW" sz="2800" kern="1200" dirty="0"/>
            <a:t>Step 1</a:t>
          </a:r>
          <a:r>
            <a:rPr lang="en-US" altLang="zh-TW" sz="2800" kern="1200"/>
            <a:t>: define a set of function              </a:t>
          </a:r>
          <a:endParaRPr lang="zh-TW" altLang="en-US" sz="2800" kern="1200" dirty="0"/>
        </a:p>
      </dsp:txBody>
      <dsp:txXfrm>
        <a:off x="50166" y="1480825"/>
        <a:ext cx="1985329" cy="1389686"/>
      </dsp:txXfrm>
    </dsp:sp>
    <dsp:sp modelId="{888540DF-FD49-4215-991C-C7B2A2E10D35}">
      <dsp:nvSpPr>
        <dsp:cNvPr id="0" name=""/>
        <dsp:cNvSpPr/>
      </dsp:nvSpPr>
      <dsp:spPr>
        <a:xfrm>
          <a:off x="2285910" y="1918765"/>
          <a:ext cx="439221" cy="513806"/>
        </a:xfrm>
        <a:prstGeom prst="righ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zh-TW" altLang="en-US" sz="2800" kern="1200"/>
        </a:p>
      </dsp:txBody>
      <dsp:txXfrm>
        <a:off x="2285910" y="2021526"/>
        <a:ext cx="307455" cy="308284"/>
      </dsp:txXfrm>
    </dsp:sp>
    <dsp:sp modelId="{2C9E42A7-D692-4DEF-A008-68C3A4D1516E}">
      <dsp:nvSpPr>
        <dsp:cNvPr id="0" name=""/>
        <dsp:cNvSpPr/>
      </dsp:nvSpPr>
      <dsp:spPr>
        <a:xfrm>
          <a:off x="2907450" y="1437590"/>
          <a:ext cx="2071799" cy="1476156"/>
        </a:xfrm>
        <a:prstGeom prst="roundRect">
          <a:avLst>
            <a:gd name="adj" fmla="val 10000"/>
          </a:avLst>
        </a:prstGeom>
        <a:gradFill rotWithShape="0">
          <a:gsLst>
            <a:gs pos="0">
              <a:schemeClr val="accent4">
                <a:hueOff val="5197846"/>
                <a:satOff val="-23984"/>
                <a:lumOff val="883"/>
                <a:alphaOff val="0"/>
                <a:satMod val="103000"/>
                <a:lumMod val="102000"/>
                <a:tint val="94000"/>
              </a:schemeClr>
            </a:gs>
            <a:gs pos="50000">
              <a:schemeClr val="accent4">
                <a:hueOff val="5197846"/>
                <a:satOff val="-23984"/>
                <a:lumOff val="883"/>
                <a:alphaOff val="0"/>
                <a:satMod val="110000"/>
                <a:lumMod val="100000"/>
                <a:shade val="100000"/>
              </a:schemeClr>
            </a:gs>
            <a:gs pos="100000">
              <a:schemeClr val="accent4">
                <a:hueOff val="5197846"/>
                <a:satOff val="-23984"/>
                <a:lumOff val="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altLang="zh-TW" sz="2800" kern="1200" dirty="0"/>
            <a:t>Step </a:t>
          </a:r>
          <a:r>
            <a:rPr lang="en-US" altLang="zh-TW" sz="2800" kern="1200"/>
            <a:t>2: goodness of function</a:t>
          </a:r>
          <a:endParaRPr lang="zh-TW" altLang="en-US" sz="2800" kern="1200" dirty="0"/>
        </a:p>
      </dsp:txBody>
      <dsp:txXfrm>
        <a:off x="2950685" y="1480825"/>
        <a:ext cx="1985329" cy="1389686"/>
      </dsp:txXfrm>
    </dsp:sp>
    <dsp:sp modelId="{75576B2E-DB43-49F5-8A31-D5CBF5F78EEC}">
      <dsp:nvSpPr>
        <dsp:cNvPr id="0" name=""/>
        <dsp:cNvSpPr/>
      </dsp:nvSpPr>
      <dsp:spPr>
        <a:xfrm>
          <a:off x="5186429" y="1918765"/>
          <a:ext cx="439221" cy="513806"/>
        </a:xfrm>
        <a:prstGeom prst="rightArrow">
          <a:avLst>
            <a:gd name="adj1" fmla="val 60000"/>
            <a:gd name="adj2" fmla="val 50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zh-TW" altLang="en-US" sz="2800" kern="1200"/>
        </a:p>
      </dsp:txBody>
      <dsp:txXfrm>
        <a:off x="5186429" y="2021526"/>
        <a:ext cx="307455" cy="308284"/>
      </dsp:txXfrm>
    </dsp:sp>
    <dsp:sp modelId="{B28036AB-B71B-48DE-97C4-D287BC3BE7AC}">
      <dsp:nvSpPr>
        <dsp:cNvPr id="0" name=""/>
        <dsp:cNvSpPr/>
      </dsp:nvSpPr>
      <dsp:spPr>
        <a:xfrm>
          <a:off x="5807969" y="1437590"/>
          <a:ext cx="2071799" cy="1476156"/>
        </a:xfrm>
        <a:prstGeom prst="roundRect">
          <a:avLst>
            <a:gd name="adj" fmla="val 10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altLang="zh-TW" sz="2800" kern="1200" dirty="0"/>
            <a:t>Step </a:t>
          </a:r>
          <a:r>
            <a:rPr lang="en-US" altLang="zh-TW" sz="2800" kern="1200"/>
            <a:t>3: pick the best function</a:t>
          </a:r>
          <a:endParaRPr lang="zh-TW" altLang="en-US" sz="2800" kern="1200" dirty="0"/>
        </a:p>
      </dsp:txBody>
      <dsp:txXfrm>
        <a:off x="5851204" y="1480825"/>
        <a:ext cx="1985329" cy="138968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17.wmf"/><Relationship Id="rId1" Type="http://schemas.openxmlformats.org/officeDocument/2006/relationships/image" Target="../media/image16.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17.wmf"/><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27.wmf"/><Relationship Id="rId1" Type="http://schemas.openxmlformats.org/officeDocument/2006/relationships/image" Target="../media/image26.wmf"/><Relationship Id="rId4" Type="http://schemas.openxmlformats.org/officeDocument/2006/relationships/image" Target="../media/image28.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17.wmf"/><Relationship Id="rId1" Type="http://schemas.openxmlformats.org/officeDocument/2006/relationships/image" Target="../media/image16.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17.wmf"/><Relationship Id="rId1" Type="http://schemas.openxmlformats.org/officeDocument/2006/relationships/image" Target="../media/image1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AAD89A-DE75-490E-B3B8-DA645685EB5B}" type="datetimeFigureOut">
              <a:rPr lang="en-US" smtClean="0"/>
              <a:t>11/12/2024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A2648F-4152-4278-B136-F77E8E2B334A}" type="slidenum">
              <a:rPr lang="en-US" smtClean="0"/>
              <a:t>‹#›</a:t>
            </a:fld>
            <a:endParaRPr lang="en-US"/>
          </a:p>
        </p:txBody>
      </p:sp>
    </p:spTree>
    <p:extLst>
      <p:ext uri="{BB962C8B-B14F-4D97-AF65-F5344CB8AC3E}">
        <p14:creationId xmlns:p14="http://schemas.microsoft.com/office/powerpoint/2010/main" val="2594728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videolectures.net/adam_coate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github.com/amznlabs/amazon-dsstne"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en.wikipedia.org/wiki/George_Cybenko" TargetMode="External"/><Relationship Id="rId3" Type="http://schemas.openxmlformats.org/officeDocument/2006/relationships/hyperlink" Target="http://www.nature.com/nature/journal/v323/n6088/pdf/323533a0.pdf" TargetMode="External"/><Relationship Id="rId7" Type="http://schemas.openxmlformats.org/officeDocument/2006/relationships/hyperlink" Target="https://en.wikipedia.org/wiki/Theorem"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en.wikipedia.org/wiki/Ronald_J._Williams" TargetMode="External"/><Relationship Id="rId11" Type="http://schemas.openxmlformats.org/officeDocument/2006/relationships/hyperlink" Target="https://en.wikipedia.org/wiki/IEEE" TargetMode="External"/><Relationship Id="rId5" Type="http://schemas.openxmlformats.org/officeDocument/2006/relationships/hyperlink" Target="http://www.cs.toronto.edu/~hinton/" TargetMode="External"/><Relationship Id="rId10" Type="http://schemas.openxmlformats.org/officeDocument/2006/relationships/hyperlink" Target="https://en.wikipedia.org/wiki/Dartmouth_College" TargetMode="External"/><Relationship Id="rId4" Type="http://schemas.openxmlformats.org/officeDocument/2006/relationships/hyperlink" Target="http://en.wikipedia.org/wiki/David_Rumelhart" TargetMode="External"/><Relationship Id="rId9" Type="http://schemas.openxmlformats.org/officeDocument/2006/relationships/hyperlink" Target="https://en.wikipedia.org/wiki/Sigmoid_function"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https://medium.com/buildpiper/simplifying-containerization-with-docker-run-command-2f74e114f42a</a:t>
            </a:r>
          </a:p>
          <a:p>
            <a:endParaRPr lang="en-US" dirty="0" smtClean="0"/>
          </a:p>
          <a:p>
            <a:r>
              <a:rPr lang="en-US" dirty="0" smtClean="0"/>
              <a:t>https://github.com/IBA-Group-IT/IoT-data-simulator</a:t>
            </a:r>
          </a:p>
          <a:p>
            <a:endParaRPr lang="en-US" dirty="0" smtClean="0"/>
          </a:p>
          <a:p>
            <a:endParaRPr lang="en-US" dirty="0" smtClean="0"/>
          </a:p>
          <a:p>
            <a:r>
              <a:rPr lang="en-US" dirty="0" smtClean="0"/>
              <a:t>https://www.bevywise.com/blog/docker-mqtt-broker-easy-service-manageability/</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1</a:t>
            </a:fld>
            <a:endParaRPr lang="en-US"/>
          </a:p>
        </p:txBody>
      </p:sp>
    </p:spTree>
    <p:extLst>
      <p:ext uri="{BB962C8B-B14F-4D97-AF65-F5344CB8AC3E}">
        <p14:creationId xmlns:p14="http://schemas.microsoft.com/office/powerpoint/2010/main" val="22688233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Make sure you know how to do it</a:t>
            </a:r>
          </a:p>
          <a:p>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author: </a:t>
            </a:r>
            <a:r>
              <a:rPr lang="en-US" altLang="zh-TW" sz="1200" b="0" i="0" u="none" strike="noStrike" kern="1200" dirty="0">
                <a:solidFill>
                  <a:schemeClr val="tx1"/>
                </a:solidFill>
                <a:effectLst/>
                <a:latin typeface="+mn-lt"/>
                <a:ea typeface="+mn-ea"/>
                <a:cs typeface="+mn-cs"/>
                <a:hlinkClick r:id="rId3"/>
              </a:rPr>
              <a:t>Adam Coates</a:t>
            </a:r>
            <a:r>
              <a:rPr lang="en-US" altLang="zh-TW" sz="1200" b="0" i="0" kern="1200" dirty="0">
                <a:solidFill>
                  <a:schemeClr val="tx1"/>
                </a:solidFill>
                <a:effectLst/>
                <a:latin typeface="+mn-lt"/>
                <a:ea typeface="+mn-ea"/>
                <a:cs typeface="+mn-cs"/>
              </a:rPr>
              <a:t>, Baidu, Inc. </a:t>
            </a:r>
            <a:endParaRPr lang="en-US" altLang="zh-TW" dirty="0"/>
          </a:p>
          <a:p>
            <a:endParaRPr lang="en-US" altLang="zh-TW"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effectLst/>
                <a:latin typeface="+mn-lt"/>
                <a:ea typeface="+mn-ea"/>
                <a:cs typeface="+mn-cs"/>
              </a:rPr>
              <a:t>Deep Learning (hopefully faster)</a:t>
            </a:r>
          </a:p>
          <a:p>
            <a:endParaRPr lang="en-US" altLang="zh-TW" dirty="0"/>
          </a:p>
          <a:p>
            <a:r>
              <a:rPr lang="en-US" altLang="zh-TW" dirty="0"/>
              <a:t>http://videolectures.net/deeplearning2015_coates_deep_learning/</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12</a:t>
            </a:fld>
            <a:endParaRPr lang="zh-TW" altLang="en-US"/>
          </a:p>
        </p:txBody>
      </p:sp>
    </p:spTree>
    <p:extLst>
      <p:ext uri="{BB962C8B-B14F-4D97-AF65-F5344CB8AC3E}">
        <p14:creationId xmlns:p14="http://schemas.microsoft.com/office/powerpoint/2010/main" val="3957673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Draw it?</a:t>
            </a:r>
            <a:endParaRPr lang="zh-TW" altLang="en-US" dirty="0"/>
          </a:p>
        </p:txBody>
      </p:sp>
      <p:sp>
        <p:nvSpPr>
          <p:cNvPr id="4" name="投影片編號版面配置區 3"/>
          <p:cNvSpPr>
            <a:spLocks noGrp="1"/>
          </p:cNvSpPr>
          <p:nvPr>
            <p:ph type="sldNum" sz="quarter" idx="10"/>
          </p:nvPr>
        </p:nvSpPr>
        <p:spPr/>
        <p:txBody>
          <a:bodyPr/>
          <a:lstStyle/>
          <a:p>
            <a:fld id="{1504DF33-A099-48C3-97F8-77FEC4A41389}" type="slidenum">
              <a:rPr lang="zh-TW" altLang="en-US" smtClean="0"/>
              <a:t>13</a:t>
            </a:fld>
            <a:endParaRPr lang="zh-TW" altLang="en-US"/>
          </a:p>
        </p:txBody>
      </p:sp>
    </p:spTree>
    <p:extLst>
      <p:ext uri="{BB962C8B-B14F-4D97-AF65-F5344CB8AC3E}">
        <p14:creationId xmlns:p14="http://schemas.microsoft.com/office/powerpoint/2010/main" val="3790510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Draw it?</a:t>
            </a:r>
            <a:endParaRPr lang="zh-TW" altLang="en-US" dirty="0"/>
          </a:p>
        </p:txBody>
      </p:sp>
      <p:sp>
        <p:nvSpPr>
          <p:cNvPr id="4" name="投影片編號版面配置區 3"/>
          <p:cNvSpPr>
            <a:spLocks noGrp="1"/>
          </p:cNvSpPr>
          <p:nvPr>
            <p:ph type="sldNum" sz="quarter" idx="10"/>
          </p:nvPr>
        </p:nvSpPr>
        <p:spPr/>
        <p:txBody>
          <a:bodyPr/>
          <a:lstStyle/>
          <a:p>
            <a:fld id="{1504DF33-A099-48C3-97F8-77FEC4A41389}" type="slidenum">
              <a:rPr lang="zh-TW" altLang="en-US" smtClean="0"/>
              <a:t>14</a:t>
            </a:fld>
            <a:endParaRPr lang="zh-TW" altLang="en-US"/>
          </a:p>
        </p:txBody>
      </p:sp>
    </p:spTree>
    <p:extLst>
      <p:ext uri="{BB962C8B-B14F-4D97-AF65-F5344CB8AC3E}">
        <p14:creationId xmlns:p14="http://schemas.microsoft.com/office/powerpoint/2010/main" val="715511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DDF5DAF-6A0D-4EB6-BEE4-4A3D9B453FF2}" type="slidenum">
              <a:rPr lang="zh-TW" altLang="en-US" smtClean="0"/>
              <a:t>15</a:t>
            </a:fld>
            <a:endParaRPr lang="zh-TW" altLang="en-US"/>
          </a:p>
        </p:txBody>
      </p:sp>
    </p:spTree>
    <p:extLst>
      <p:ext uri="{BB962C8B-B14F-4D97-AF65-F5344CB8AC3E}">
        <p14:creationId xmlns:p14="http://schemas.microsoft.com/office/powerpoint/2010/main" val="3680911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same for even more complex tasks.</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16</a:t>
            </a:fld>
            <a:endParaRPr lang="zh-TW" altLang="en-US"/>
          </a:p>
        </p:txBody>
      </p:sp>
    </p:spTree>
    <p:extLst>
      <p:ext uri="{BB962C8B-B14F-4D97-AF65-F5344CB8AC3E}">
        <p14:creationId xmlns:p14="http://schemas.microsoft.com/office/powerpoint/2010/main" val="9810870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a:t>
            </a:r>
            <a:r>
              <a:rPr lang="en-US" altLang="zh-TW" baseline="0" dirty="0"/>
              <a:t> same approach for other cases</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17</a:t>
            </a:fld>
            <a:endParaRPr lang="zh-TW" altLang="en-US"/>
          </a:p>
        </p:txBody>
      </p:sp>
    </p:spTree>
    <p:extLst>
      <p:ext uri="{BB962C8B-B14F-4D97-AF65-F5344CB8AC3E}">
        <p14:creationId xmlns:p14="http://schemas.microsoft.com/office/powerpoint/2010/main" val="1124414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dirty="0"/>
              <a:t>CNN just another way to connect the neuros.</a:t>
            </a:r>
            <a:endParaRPr lang="zh-TW" alt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solidFill>
                <a:srgbClr val="0000FF"/>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solidFill>
                <a:srgbClr val="0000FF"/>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rgbClr val="0000FF"/>
                </a:solidFill>
              </a:rPr>
              <a:t>You can always connect the neurons in your own way.</a:t>
            </a:r>
            <a:endParaRPr lang="zh-TW" altLang="en-US" sz="1200" dirty="0">
              <a:solidFill>
                <a:srgbClr val="0000FF"/>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 is ignored</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Each dimension corresponds to a digit (10 dimension is needed)</a:t>
            </a: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95D05C0D-00F1-4D27-9FA2-F1BC4B0526DB}" type="slidenum">
              <a:rPr lang="zh-TW" altLang="en-US" smtClean="0"/>
              <a:t>18</a:t>
            </a:fld>
            <a:endParaRPr lang="zh-TW" altLang="en-US"/>
          </a:p>
        </p:txBody>
      </p:sp>
    </p:spTree>
    <p:extLst>
      <p:ext uri="{BB962C8B-B14F-4D97-AF65-F5344CB8AC3E}">
        <p14:creationId xmlns:p14="http://schemas.microsoft.com/office/powerpoint/2010/main" val="42910616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http://www.twword.com/wiki/%E8%85%A6%E6%88%B6%E7%A9%B4</a:t>
            </a:r>
          </a:p>
          <a:p>
            <a:endParaRPr lang="en-US" altLang="zh-TW" dirty="0"/>
          </a:p>
          <a:p>
            <a:r>
              <a:rPr lang="en-US" altLang="zh-TW" dirty="0"/>
              <a:t>http://ukenglish.pixnet.net/blog/post/105691160-%E3%80%90%E5%8F%B0%E5%8D%97%E5%B8%82%E5%AD%B8%E8%8B%B1%E8%AA%9E%EF%BC%8C%E5%84%AA%E9%85%B7%E8%8B%B1%E8%AA%9E%E6%96%87%E7%90%86%E5%85%AC%E5%91%8A%E3%80%91%E6%9C%AC%E4%B8%AD%E5%BF%83</a:t>
            </a:r>
          </a:p>
          <a:p>
            <a:endParaRPr lang="en-US" altLang="zh-TW" dirty="0"/>
          </a:p>
          <a:p>
            <a:r>
              <a:rPr lang="en-US" altLang="zh-TW" dirty="0"/>
              <a:t>http://onepiece1234567890.blogspot.tw/2013/12/blog-post_8.html</a:t>
            </a:r>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20</a:t>
            </a:fld>
            <a:endParaRPr lang="zh-TW" altLang="en-US"/>
          </a:p>
        </p:txBody>
      </p:sp>
    </p:spTree>
    <p:extLst>
      <p:ext uri="{BB962C8B-B14F-4D97-AF65-F5344CB8AC3E}">
        <p14:creationId xmlns:p14="http://schemas.microsoft.com/office/powerpoint/2010/main" val="9814268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https://www.youtube.com/watch?v=XWTfgehRxzU</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You can never </a:t>
            </a:r>
            <a:r>
              <a:rPr lang="en-US" altLang="zh-TW" sz="1200" dirty="0" err="1"/>
              <a:t>tind</a:t>
            </a:r>
            <a:r>
              <a:rPr lang="en-US" altLang="zh-TW" sz="1200" dirty="0"/>
              <a:t> this in the textbook!</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With </a:t>
            </a:r>
            <a:r>
              <a:rPr lang="en-US" altLang="zh-TW" sz="1200" dirty="0" err="1"/>
              <a:t>softmax</a:t>
            </a:r>
            <a:r>
              <a:rPr lang="en-US" altLang="zh-TW" sz="1200" dirty="0"/>
              <a:t>, the summation of all the </a:t>
            </a:r>
            <a:r>
              <a:rPr lang="en-US" altLang="zh-TW" sz="1200" dirty="0" err="1"/>
              <a:t>ouputs</a:t>
            </a:r>
            <a:r>
              <a:rPr lang="en-US" altLang="zh-TW" sz="1200" dirty="0"/>
              <a:t> would be one.</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Can be considered as probability</a:t>
            </a:r>
            <a:r>
              <a:rPr lang="zh-TW" altLang="en-US" sz="1200" baseline="0" dirty="0"/>
              <a:t> </a:t>
            </a:r>
            <a:r>
              <a:rPr lang="en-US" altLang="zh-TW" sz="1200" baseline="0" dirty="0"/>
              <a:t>if you want ……</a:t>
            </a: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21</a:t>
            </a:fld>
            <a:endParaRPr lang="zh-TW" altLang="en-US"/>
          </a:p>
        </p:txBody>
      </p:sp>
    </p:spTree>
    <p:extLst>
      <p:ext uri="{BB962C8B-B14F-4D97-AF65-F5344CB8AC3E}">
        <p14:creationId xmlns:p14="http://schemas.microsoft.com/office/powerpoint/2010/main" val="1516516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Randomly</a:t>
            </a:r>
            <a:r>
              <a:rPr lang="en-US" altLang="zh-TW" sz="1200" baseline="0" dirty="0"/>
              <a:t> picked one </a:t>
            </a: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Two approaches update the parameters towards the same direction, but stochastic is faster!</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Better!</a:t>
            </a:r>
            <a:endParaRPr lang="zh-TW" alt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FE785798-1D2B-4740-BC8C-66AA26152767}" type="slidenum">
              <a:rPr lang="zh-TW" altLang="en-US" smtClean="0"/>
              <a:t>22</a:t>
            </a:fld>
            <a:endParaRPr lang="zh-TW" altLang="en-US"/>
          </a:p>
        </p:txBody>
      </p:sp>
    </p:spTree>
    <p:extLst>
      <p:ext uri="{BB962C8B-B14F-4D97-AF65-F5344CB8AC3E}">
        <p14:creationId xmlns:p14="http://schemas.microsoft.com/office/powerpoint/2010/main" val="4131784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Google</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DeepMind</a:t>
            </a:r>
            <a:r>
              <a:rPr lang="zh-TW" altLang="en-US" sz="1200" b="0" i="0" kern="1200" dirty="0">
                <a:solidFill>
                  <a:schemeClr val="tx1"/>
                </a:solidFill>
                <a:effectLst/>
                <a:latin typeface="+mn-lt"/>
                <a:ea typeface="+mn-ea"/>
                <a:cs typeface="+mn-cs"/>
              </a:rPr>
              <a:t>團隊將以機器學習技術分析匿名的視網膜掃瞄圖像資料</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chemeClr val="tx1"/>
                </a:solidFill>
                <a:effectLst/>
                <a:latin typeface="+mn-lt"/>
                <a:ea typeface="+mn-ea"/>
                <a:cs typeface="+mn-cs"/>
              </a:rPr>
              <a:t>蔡明介：台灣想搞</a:t>
            </a:r>
            <a:r>
              <a:rPr lang="en-US" altLang="zh-TW" sz="1200" b="0" i="0" kern="1200" dirty="0">
                <a:solidFill>
                  <a:schemeClr val="tx1"/>
                </a:solidFill>
                <a:effectLst/>
                <a:latin typeface="+mn-lt"/>
                <a:ea typeface="+mn-ea"/>
                <a:cs typeface="+mn-cs"/>
              </a:rPr>
              <a:t>AI </a:t>
            </a:r>
            <a:r>
              <a:rPr lang="zh-TW" altLang="en-US" sz="1200" b="0" i="0" kern="1200" dirty="0">
                <a:solidFill>
                  <a:schemeClr val="tx1"/>
                </a:solidFill>
                <a:effectLst/>
                <a:latin typeface="+mn-lt"/>
                <a:ea typeface="+mn-ea"/>
                <a:cs typeface="+mn-cs"/>
              </a:rPr>
              <a:t>再加</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個零</a:t>
            </a:r>
          </a:p>
          <a:p>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2</a:t>
            </a:fld>
            <a:endParaRPr lang="zh-TW" altLang="en-US"/>
          </a:p>
        </p:txBody>
      </p:sp>
    </p:spTree>
    <p:extLst>
      <p:ext uri="{BB962C8B-B14F-4D97-AF65-F5344CB8AC3E}">
        <p14:creationId xmlns:p14="http://schemas.microsoft.com/office/powerpoint/2010/main" val="30606878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http://www.twword.com/wiki/%E8%85%A6%E6%88%B6%E7%A9%B4</a:t>
            </a:r>
          </a:p>
          <a:p>
            <a:endParaRPr lang="en-US" altLang="zh-TW" dirty="0"/>
          </a:p>
          <a:p>
            <a:r>
              <a:rPr lang="en-US" altLang="zh-TW" dirty="0"/>
              <a:t>http://ukenglish.pixnet.net/blog/post/105691160-%E3%80%90%E5%8F%B0%E5%8D%97%E5%B8%82%E5%AD%B8%E8%8B%B1%E8%AA%9E%EF%BC%8C%E5%84%AA%E9%85%B7%E8%8B%B1%E8%AA%9E%E6%96%87%E7%90%86%E5%85%AC%E5%91%8A%E3%80%91%E6%9C%AC%E4%B8%AD%E5%BF%83</a:t>
            </a:r>
          </a:p>
          <a:p>
            <a:endParaRPr lang="en-US" altLang="zh-TW" dirty="0"/>
          </a:p>
          <a:p>
            <a:r>
              <a:rPr lang="en-US" altLang="zh-TW" dirty="0"/>
              <a:t>http://onepiece1234567890.blogspot.tw/2013/12/blog-post_8.html</a:t>
            </a:r>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23</a:t>
            </a:fld>
            <a:endParaRPr lang="zh-TW" altLang="en-US"/>
          </a:p>
        </p:txBody>
      </p:sp>
    </p:spTree>
    <p:extLst>
      <p:ext uri="{BB962C8B-B14F-4D97-AF65-F5344CB8AC3E}">
        <p14:creationId xmlns:p14="http://schemas.microsoft.com/office/powerpoint/2010/main" val="29113430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Congugate</a:t>
            </a:r>
            <a:r>
              <a:rPr lang="en-US" altLang="zh-TW" dirty="0"/>
              <a:t> gradient</a:t>
            </a:r>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26</a:t>
            </a:fld>
            <a:endParaRPr lang="zh-TW" altLang="en-US"/>
          </a:p>
        </p:txBody>
      </p:sp>
    </p:spTree>
    <p:extLst>
      <p:ext uri="{BB962C8B-B14F-4D97-AF65-F5344CB8AC3E}">
        <p14:creationId xmlns:p14="http://schemas.microsoft.com/office/powerpoint/2010/main" val="18676354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i="0" u="none" strike="noStrike" kern="1200" dirty="0">
                <a:solidFill>
                  <a:schemeClr val="tx1"/>
                </a:solidFill>
                <a:effectLst/>
                <a:latin typeface="+mn-lt"/>
                <a:ea typeface="+mn-ea"/>
                <a:cs typeface="+mn-cs"/>
                <a:hlinkClick r:id="rId3"/>
              </a:rPr>
              <a:t>amazon-</a:t>
            </a:r>
            <a:r>
              <a:rPr lang="en-US" altLang="zh-TW" sz="1200" b="1" i="0" u="none" strike="noStrike" kern="1200" dirty="0" err="1">
                <a:solidFill>
                  <a:schemeClr val="tx1"/>
                </a:solidFill>
                <a:effectLst/>
                <a:latin typeface="+mn-lt"/>
                <a:ea typeface="+mn-ea"/>
                <a:cs typeface="+mn-cs"/>
                <a:hlinkClick r:id="rId3"/>
              </a:rPr>
              <a:t>dsstne</a:t>
            </a:r>
            <a:endParaRPr lang="en-US" altLang="zh-TW" sz="1200" b="0" i="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27</a:t>
            </a:fld>
            <a:endParaRPr lang="zh-TW" altLang="en-US"/>
          </a:p>
        </p:txBody>
      </p:sp>
    </p:spTree>
    <p:extLst>
      <p:ext uri="{BB962C8B-B14F-4D97-AF65-F5344CB8AC3E}">
        <p14:creationId xmlns:p14="http://schemas.microsoft.com/office/powerpoint/2010/main" val="30195572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http://www.twword.com/wiki/%E8%85%A6%E6%88%B6%E7%A9%B4</a:t>
            </a:r>
          </a:p>
          <a:p>
            <a:endParaRPr lang="en-US" altLang="zh-TW" dirty="0"/>
          </a:p>
          <a:p>
            <a:r>
              <a:rPr lang="en-US" altLang="zh-TW" dirty="0"/>
              <a:t>http://ukenglish.pixnet.net/blog/post/105691160-%E3%80%90%E5%8F%B0%E5%8D%97%E5%B8%82%E5%AD%B8%E8%8B%B1%E8%AA%9E%EF%BC%8C%E5%84%AA%E9%85%B7%E8%8B%B1%E8%AA%9E%E6%96%87%E7%90%86%E5%85%AC%E5%91%8A%E3%80%91%E6%9C%AC%E4%B8%AD%E5%BF%83</a:t>
            </a:r>
          </a:p>
          <a:p>
            <a:endParaRPr lang="en-US" altLang="zh-TW" dirty="0"/>
          </a:p>
          <a:p>
            <a:r>
              <a:rPr lang="en-US" altLang="zh-TW" dirty="0"/>
              <a:t>http://onepiece1234567890.blogspot.tw/2013/12/blog-post_8.html</a:t>
            </a:r>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28</a:t>
            </a:fld>
            <a:endParaRPr lang="zh-TW" altLang="en-US"/>
          </a:p>
        </p:txBody>
      </p:sp>
    </p:spTree>
    <p:extLst>
      <p:ext uri="{BB962C8B-B14F-4D97-AF65-F5344CB8AC3E}">
        <p14:creationId xmlns:p14="http://schemas.microsoft.com/office/powerpoint/2010/main" val="19424640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https://developer.ibm.com/articles/introduction-to-convolutional-neural-networks/</a:t>
            </a:r>
            <a:endParaRPr lang="en-US" dirty="0"/>
          </a:p>
        </p:txBody>
      </p:sp>
      <p:sp>
        <p:nvSpPr>
          <p:cNvPr id="4" name="Slide Number Placeholder 3"/>
          <p:cNvSpPr>
            <a:spLocks noGrp="1"/>
          </p:cNvSpPr>
          <p:nvPr>
            <p:ph type="sldNum" sz="quarter" idx="10"/>
          </p:nvPr>
        </p:nvSpPr>
        <p:spPr/>
        <p:txBody>
          <a:bodyPr/>
          <a:lstStyle/>
          <a:p>
            <a:fld id="{F4A2648F-4152-4278-B136-F77E8E2B334A}" type="slidenum">
              <a:rPr lang="en-US" smtClean="0"/>
              <a:t>29</a:t>
            </a:fld>
            <a:endParaRPr lang="en-US"/>
          </a:p>
        </p:txBody>
      </p:sp>
    </p:spTree>
    <p:extLst>
      <p:ext uri="{BB962C8B-B14F-4D97-AF65-F5344CB8AC3E}">
        <p14:creationId xmlns:p14="http://schemas.microsoft.com/office/powerpoint/2010/main" val="2420308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https://brightonnkomo.medium.com/convolutional-neural-networks-part-4-the-pooling-and-fully-connected-layer-394ec01fb00d</a:t>
            </a:r>
            <a:endParaRPr lang="en-US" dirty="0"/>
          </a:p>
        </p:txBody>
      </p:sp>
      <p:sp>
        <p:nvSpPr>
          <p:cNvPr id="4" name="Slide Number Placeholder 3"/>
          <p:cNvSpPr>
            <a:spLocks noGrp="1"/>
          </p:cNvSpPr>
          <p:nvPr>
            <p:ph type="sldNum" sz="quarter" idx="10"/>
          </p:nvPr>
        </p:nvSpPr>
        <p:spPr/>
        <p:txBody>
          <a:bodyPr/>
          <a:lstStyle/>
          <a:p>
            <a:fld id="{F4A2648F-4152-4278-B136-F77E8E2B334A}" type="slidenum">
              <a:rPr lang="en-US" smtClean="0"/>
              <a:t>31</a:t>
            </a:fld>
            <a:endParaRPr lang="en-US"/>
          </a:p>
        </p:txBody>
      </p:sp>
    </p:spTree>
    <p:extLst>
      <p:ext uri="{BB962C8B-B14F-4D97-AF65-F5344CB8AC3E}">
        <p14:creationId xmlns:p14="http://schemas.microsoft.com/office/powerpoint/2010/main" val="7588261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https://medium.com/@Yurvaj/if-you-are-looking-for-some-resource-that-could-help-you-to-understand-the-way-cnn-works-in-a-9260aa845ccb</a:t>
            </a:r>
            <a:endParaRPr lang="en-US" dirty="0"/>
          </a:p>
        </p:txBody>
      </p:sp>
      <p:sp>
        <p:nvSpPr>
          <p:cNvPr id="4" name="Slide Number Placeholder 3"/>
          <p:cNvSpPr>
            <a:spLocks noGrp="1"/>
          </p:cNvSpPr>
          <p:nvPr>
            <p:ph type="sldNum" sz="quarter" idx="10"/>
          </p:nvPr>
        </p:nvSpPr>
        <p:spPr/>
        <p:txBody>
          <a:bodyPr/>
          <a:lstStyle/>
          <a:p>
            <a:fld id="{F4A2648F-4152-4278-B136-F77E8E2B334A}" type="slidenum">
              <a:rPr lang="en-US" smtClean="0"/>
              <a:t>35</a:t>
            </a:fld>
            <a:endParaRPr lang="en-US"/>
          </a:p>
        </p:txBody>
      </p:sp>
    </p:spTree>
    <p:extLst>
      <p:ext uri="{BB962C8B-B14F-4D97-AF65-F5344CB8AC3E}">
        <p14:creationId xmlns:p14="http://schemas.microsoft.com/office/powerpoint/2010/main" val="30789062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https://teetracker.medium.com/an-illustration-gif-to-explain-deep-convolutional-networks-dcnn-da4cef557c9d</a:t>
            </a:r>
            <a:endParaRPr lang="en-US" dirty="0"/>
          </a:p>
        </p:txBody>
      </p:sp>
      <p:sp>
        <p:nvSpPr>
          <p:cNvPr id="4" name="Slide Number Placeholder 3"/>
          <p:cNvSpPr>
            <a:spLocks noGrp="1"/>
          </p:cNvSpPr>
          <p:nvPr>
            <p:ph type="sldNum" sz="quarter" idx="10"/>
          </p:nvPr>
        </p:nvSpPr>
        <p:spPr/>
        <p:txBody>
          <a:bodyPr/>
          <a:lstStyle/>
          <a:p>
            <a:fld id="{F4A2648F-4152-4278-B136-F77E8E2B334A}" type="slidenum">
              <a:rPr lang="en-US" smtClean="0"/>
              <a:t>36</a:t>
            </a:fld>
            <a:endParaRPr lang="en-US"/>
          </a:p>
        </p:txBody>
      </p:sp>
    </p:spTree>
    <p:extLst>
      <p:ext uri="{BB962C8B-B14F-4D97-AF65-F5344CB8AC3E}">
        <p14:creationId xmlns:p14="http://schemas.microsoft.com/office/powerpoint/2010/main" val="1666830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https://pub.towardsai.net/introduction-to-pooling-layers-in-cnn-dafe61eabe34</a:t>
            </a:r>
          </a:p>
          <a:p>
            <a:r>
              <a:rPr lang="en-US" dirty="0" smtClean="0"/>
              <a:t>https://brightonnkomo.medium.com/convolutional-neural-networks-part-4-the-pooling-and-fully-connected-layer-394ec01fb00d</a:t>
            </a:r>
          </a:p>
          <a:p>
            <a:endParaRPr lang="en-US" dirty="0" smtClean="0"/>
          </a:p>
          <a:p>
            <a:r>
              <a:rPr lang="en-US" dirty="0" smtClean="0"/>
              <a:t>https://brightonnkomo.medium.com/convolutional-neural-networks-part-4-the-pooling-and-fully-connected-layer-394ec01fb00d</a:t>
            </a:r>
            <a:endParaRPr lang="en-US" dirty="0"/>
          </a:p>
        </p:txBody>
      </p:sp>
      <p:sp>
        <p:nvSpPr>
          <p:cNvPr id="4" name="Slide Number Placeholder 3"/>
          <p:cNvSpPr>
            <a:spLocks noGrp="1"/>
          </p:cNvSpPr>
          <p:nvPr>
            <p:ph type="sldNum" sz="quarter" idx="10"/>
          </p:nvPr>
        </p:nvSpPr>
        <p:spPr/>
        <p:txBody>
          <a:bodyPr/>
          <a:lstStyle/>
          <a:p>
            <a:fld id="{F4A2648F-4152-4278-B136-F77E8E2B334A}" type="slidenum">
              <a:rPr lang="en-US" smtClean="0"/>
              <a:t>38</a:t>
            </a:fld>
            <a:endParaRPr lang="en-US"/>
          </a:p>
        </p:txBody>
      </p:sp>
    </p:spTree>
    <p:extLst>
      <p:ext uri="{BB962C8B-B14F-4D97-AF65-F5344CB8AC3E}">
        <p14:creationId xmlns:p14="http://schemas.microsoft.com/office/powerpoint/2010/main" val="27461345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https://pub.towardsai.net/introduction-to-pooling-layers-in-cnn-dafe61eabe34</a:t>
            </a:r>
          </a:p>
          <a:p>
            <a:r>
              <a:rPr lang="en-US" dirty="0" smtClean="0"/>
              <a:t>https://developer.ibm.com/articles/introduction-to-convolutional-neural-networks/</a:t>
            </a:r>
            <a:endParaRPr lang="en-US" dirty="0"/>
          </a:p>
        </p:txBody>
      </p:sp>
      <p:sp>
        <p:nvSpPr>
          <p:cNvPr id="4" name="Slide Number Placeholder 3"/>
          <p:cNvSpPr>
            <a:spLocks noGrp="1"/>
          </p:cNvSpPr>
          <p:nvPr>
            <p:ph type="sldNum" sz="quarter" idx="10"/>
          </p:nvPr>
        </p:nvSpPr>
        <p:spPr/>
        <p:txBody>
          <a:bodyPr/>
          <a:lstStyle/>
          <a:p>
            <a:fld id="{F4A2648F-4152-4278-B136-F77E8E2B334A}" type="slidenum">
              <a:rPr lang="en-US" smtClean="0"/>
              <a:t>41</a:t>
            </a:fld>
            <a:endParaRPr lang="en-US"/>
          </a:p>
        </p:txBody>
      </p:sp>
    </p:spTree>
    <p:extLst>
      <p:ext uri="{BB962C8B-B14F-4D97-AF65-F5344CB8AC3E}">
        <p14:creationId xmlns:p14="http://schemas.microsoft.com/office/powerpoint/2010/main" val="1240831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2000" dirty="0"/>
              <a:t>They were </a:t>
            </a:r>
            <a:r>
              <a:rPr lang="en-US" altLang="zh-TW" sz="2000" dirty="0" err="1"/>
              <a:t>popularised</a:t>
            </a:r>
            <a:r>
              <a:rPr lang="en-US" altLang="zh-TW" sz="2000" dirty="0"/>
              <a:t> by Frank Rosenblatt in the early 1960’s.</a:t>
            </a:r>
          </a:p>
          <a:p>
            <a:endParaRPr lang="en-US" altLang="zh-TW" sz="2000" dirty="0"/>
          </a:p>
          <a:p>
            <a:r>
              <a:rPr lang="en-US" altLang="zh-TW" sz="2000" dirty="0"/>
              <a:t>In 1969, MIT</a:t>
            </a:r>
            <a:r>
              <a:rPr lang="zh-TW" altLang="en-US" sz="2000" dirty="0"/>
              <a:t>　Ｍ</a:t>
            </a:r>
            <a:r>
              <a:rPr lang="en-US" altLang="zh-TW" sz="2000" dirty="0"/>
              <a:t>Arvin</a:t>
            </a:r>
            <a:r>
              <a:rPr lang="en-US" altLang="zh-TW" sz="2000" baseline="0" dirty="0"/>
              <a:t> </a:t>
            </a:r>
            <a:r>
              <a:rPr lang="en-US" altLang="zh-TW" sz="2000" dirty="0"/>
              <a:t>Minsky and </a:t>
            </a:r>
            <a:r>
              <a:rPr lang="en-US" altLang="zh-TW" sz="2000" dirty="0" err="1"/>
              <a:t>Papert</a:t>
            </a:r>
            <a:r>
              <a:rPr lang="en-US" altLang="zh-TW" sz="2000" dirty="0"/>
              <a:t> published a book called “</a:t>
            </a:r>
            <a:r>
              <a:rPr lang="en-US" altLang="zh-TW" sz="2000" dirty="0" err="1"/>
              <a:t>Perceptrons</a:t>
            </a:r>
            <a:r>
              <a:rPr lang="en-US" altLang="zh-TW" sz="2000" dirty="0"/>
              <a:t>” that </a:t>
            </a:r>
            <a:r>
              <a:rPr lang="en-US" altLang="zh-TW" sz="2000" dirty="0" err="1"/>
              <a:t>analysed</a:t>
            </a:r>
            <a:r>
              <a:rPr lang="en-US" altLang="zh-TW" sz="2000" dirty="0"/>
              <a:t> what they could do and showed their limitations.</a:t>
            </a:r>
          </a:p>
          <a:p>
            <a:endParaRPr lang="en-US" altLang="zh-TW"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000" b="0" i="0" kern="1200" dirty="0">
                <a:solidFill>
                  <a:schemeClr val="tx1"/>
                </a:solidFill>
                <a:effectLst/>
                <a:latin typeface="+mn-lt"/>
                <a:ea typeface="+mn-ea"/>
                <a:cs typeface="+mn-cs"/>
              </a:rPr>
              <a:t>The backpropagation algorithm was originally introduced in the 1970s, but its importance wasn't fully appreciated until a </a:t>
            </a:r>
            <a:r>
              <a:rPr lang="en-US" altLang="zh-TW" sz="2000" b="0" i="0" u="none" strike="noStrike" kern="1200" dirty="0">
                <a:solidFill>
                  <a:schemeClr val="tx1"/>
                </a:solidFill>
                <a:effectLst/>
                <a:latin typeface="+mn-lt"/>
                <a:ea typeface="+mn-ea"/>
                <a:cs typeface="+mn-cs"/>
                <a:hlinkClick r:id="rId3"/>
              </a:rPr>
              <a:t>famous 1986 paper</a:t>
            </a:r>
            <a:r>
              <a:rPr lang="en-US" altLang="zh-TW" sz="2000" b="0" i="0" kern="1200" dirty="0">
                <a:solidFill>
                  <a:schemeClr val="tx1"/>
                </a:solidFill>
                <a:effectLst/>
                <a:latin typeface="+mn-lt"/>
                <a:ea typeface="+mn-ea"/>
                <a:cs typeface="+mn-cs"/>
              </a:rPr>
              <a:t> by </a:t>
            </a:r>
            <a:r>
              <a:rPr lang="en-US" altLang="zh-TW" sz="2000" b="0" i="0" u="none" strike="noStrike" kern="1200" dirty="0">
                <a:solidFill>
                  <a:schemeClr val="tx1"/>
                </a:solidFill>
                <a:effectLst/>
                <a:latin typeface="+mn-lt"/>
                <a:ea typeface="+mn-ea"/>
                <a:cs typeface="+mn-cs"/>
                <a:hlinkClick r:id="rId4"/>
              </a:rPr>
              <a:t>David </a:t>
            </a:r>
            <a:r>
              <a:rPr lang="en-US" altLang="zh-TW" sz="2000" b="0" i="0" u="none" strike="noStrike" kern="1200" dirty="0" err="1">
                <a:solidFill>
                  <a:schemeClr val="tx1"/>
                </a:solidFill>
                <a:effectLst/>
                <a:latin typeface="+mn-lt"/>
                <a:ea typeface="+mn-ea"/>
                <a:cs typeface="+mn-cs"/>
                <a:hlinkClick r:id="rId4"/>
              </a:rPr>
              <a:t>Rumelhart</a:t>
            </a:r>
            <a:r>
              <a:rPr lang="en-US" altLang="zh-TW" sz="2000" b="0" i="0" kern="1200" dirty="0">
                <a:solidFill>
                  <a:schemeClr val="tx1"/>
                </a:solidFill>
                <a:effectLst/>
                <a:latin typeface="+mn-lt"/>
                <a:ea typeface="+mn-ea"/>
                <a:cs typeface="+mn-cs"/>
              </a:rPr>
              <a:t>, </a:t>
            </a:r>
            <a:r>
              <a:rPr lang="en-US" altLang="zh-TW" sz="2000" b="0" i="0" u="none" strike="noStrike" kern="1200" dirty="0">
                <a:solidFill>
                  <a:schemeClr val="tx1"/>
                </a:solidFill>
                <a:effectLst/>
                <a:latin typeface="+mn-lt"/>
                <a:ea typeface="+mn-ea"/>
                <a:cs typeface="+mn-cs"/>
                <a:hlinkClick r:id="rId5"/>
              </a:rPr>
              <a:t>Geoffrey Hinton</a:t>
            </a:r>
            <a:r>
              <a:rPr lang="en-US" altLang="zh-TW" sz="2000" b="0" i="0" kern="1200" dirty="0">
                <a:solidFill>
                  <a:schemeClr val="tx1"/>
                </a:solidFill>
                <a:effectLst/>
                <a:latin typeface="+mn-lt"/>
                <a:ea typeface="+mn-ea"/>
                <a:cs typeface="+mn-cs"/>
              </a:rPr>
              <a:t>, and </a:t>
            </a:r>
            <a:r>
              <a:rPr lang="en-US" altLang="zh-TW" sz="2000" b="0" i="0" u="none" strike="noStrike" kern="1200" dirty="0">
                <a:solidFill>
                  <a:schemeClr val="tx1"/>
                </a:solidFill>
                <a:effectLst/>
                <a:latin typeface="+mn-lt"/>
                <a:ea typeface="+mn-ea"/>
                <a:cs typeface="+mn-cs"/>
                <a:hlinkClick r:id="rId6"/>
              </a:rPr>
              <a:t>Ronald Williams</a:t>
            </a:r>
            <a:r>
              <a:rPr lang="en-US" altLang="zh-TW" sz="2000" b="0" i="0" kern="1200" dirty="0">
                <a:solidFill>
                  <a:schemeClr val="tx1"/>
                </a:solidFill>
                <a:effectLst/>
                <a:latin typeface="+mn-lt"/>
                <a:ea typeface="+mn-ea"/>
                <a:cs typeface="+mn-cs"/>
              </a:rPr>
              <a:t>.</a:t>
            </a:r>
          </a:p>
          <a:p>
            <a:endParaRPr lang="en-US" altLang="zh-TW" sz="2000" dirty="0"/>
          </a:p>
          <a:p>
            <a:endParaRPr lang="en-US" altLang="zh-TW" sz="2000" dirty="0"/>
          </a:p>
          <a:p>
            <a:r>
              <a:rPr lang="en-US" altLang="zh-TW" sz="1200" b="0" i="0" kern="1200" dirty="0">
                <a:solidFill>
                  <a:schemeClr val="tx1"/>
                </a:solidFill>
                <a:effectLst/>
                <a:latin typeface="+mn-lt"/>
                <a:ea typeface="+mn-ea"/>
                <a:cs typeface="+mn-cs"/>
              </a:rPr>
              <a:t>During the 1950s and ’60s, neural networks were in vogue among computer scientists. In 1958, Cornell research psychologist Frank Rosenblatt, in a Navy-backed project, built a prototype neural net, which he called the Perceptron, at a lab in Buffalo. It used a punch-card computer that filled an entire room. After 50 trials it learned to distinguish between cards marked on the left and cards marked on the right. Reporting on the event, the New York Times wrote, “The Navy revealed the embryo of an electronic computer today that it expects will be able to walk, talk, see, write, reproduce itself and be conscious of its existence.”</a:t>
            </a:r>
            <a:endParaRPr lang="en-US" altLang="zh-TW" sz="2000" dirty="0"/>
          </a:p>
          <a:p>
            <a:endParaRPr lang="en-US" altLang="zh-TW" sz="2000" dirty="0"/>
          </a:p>
          <a:p>
            <a:r>
              <a:rPr lang="en-US" altLang="zh-TW" sz="1200" b="0" i="0" kern="1200" dirty="0">
                <a:solidFill>
                  <a:schemeClr val="tx1"/>
                </a:solidFill>
                <a:effectLst/>
                <a:latin typeface="+mn-lt"/>
                <a:ea typeface="+mn-ea"/>
                <a:cs typeface="+mn-cs"/>
              </a:rPr>
              <a:t>One of the first versions of the </a:t>
            </a:r>
            <a:r>
              <a:rPr lang="en-US" altLang="zh-TW" sz="1200" b="0" i="0" u="none" strike="noStrike" kern="1200" dirty="0">
                <a:solidFill>
                  <a:schemeClr val="tx1"/>
                </a:solidFill>
                <a:effectLst/>
                <a:latin typeface="+mn-lt"/>
                <a:ea typeface="+mn-ea"/>
                <a:cs typeface="+mn-cs"/>
                <a:hlinkClick r:id="rId7" tooltip="Theorem"/>
              </a:rPr>
              <a:t>theorem</a:t>
            </a:r>
            <a:r>
              <a:rPr lang="en-US" altLang="zh-TW" sz="1200" b="0" i="0" kern="1200" dirty="0">
                <a:solidFill>
                  <a:schemeClr val="tx1"/>
                </a:solidFill>
                <a:effectLst/>
                <a:latin typeface="+mn-lt"/>
                <a:ea typeface="+mn-ea"/>
                <a:cs typeface="+mn-cs"/>
              </a:rPr>
              <a:t> was proved by </a:t>
            </a:r>
            <a:r>
              <a:rPr lang="en-US" altLang="zh-TW" sz="1200" b="0" i="0" u="none" strike="noStrike" kern="1200" dirty="0">
                <a:solidFill>
                  <a:schemeClr val="tx1"/>
                </a:solidFill>
                <a:effectLst/>
                <a:latin typeface="+mn-lt"/>
                <a:ea typeface="+mn-ea"/>
                <a:cs typeface="+mn-cs"/>
                <a:hlinkClick r:id="rId8" tooltip="George Cybenko"/>
              </a:rPr>
              <a:t>George </a:t>
            </a:r>
            <a:r>
              <a:rPr lang="en-US" altLang="zh-TW" sz="1200" b="0" i="0" u="none" strike="noStrike" kern="1200" dirty="0" err="1">
                <a:solidFill>
                  <a:schemeClr val="tx1"/>
                </a:solidFill>
                <a:effectLst/>
                <a:latin typeface="+mn-lt"/>
                <a:ea typeface="+mn-ea"/>
                <a:cs typeface="+mn-cs"/>
                <a:hlinkClick r:id="rId8" tooltip="George Cybenko"/>
              </a:rPr>
              <a:t>Cybenko</a:t>
            </a:r>
            <a:r>
              <a:rPr lang="en-US" altLang="zh-TW" sz="1200" b="0" i="0" kern="1200" dirty="0">
                <a:solidFill>
                  <a:schemeClr val="tx1"/>
                </a:solidFill>
                <a:effectLst/>
                <a:latin typeface="+mn-lt"/>
                <a:ea typeface="+mn-ea"/>
                <a:cs typeface="+mn-cs"/>
              </a:rPr>
              <a:t> in 1989 for </a:t>
            </a:r>
            <a:r>
              <a:rPr lang="en-US" altLang="zh-TW" sz="1200" b="0" i="0" u="none" strike="noStrike" kern="1200" dirty="0">
                <a:solidFill>
                  <a:schemeClr val="tx1"/>
                </a:solidFill>
                <a:effectLst/>
                <a:latin typeface="+mn-lt"/>
                <a:ea typeface="+mn-ea"/>
                <a:cs typeface="+mn-cs"/>
                <a:hlinkClick r:id="rId9" tooltip="Sigmoid function"/>
              </a:rPr>
              <a:t>sigmoid</a:t>
            </a:r>
            <a:r>
              <a:rPr lang="en-US" altLang="zh-TW" sz="1200" b="0" i="0" kern="1200" dirty="0">
                <a:solidFill>
                  <a:schemeClr val="tx1"/>
                </a:solidFill>
                <a:effectLst/>
                <a:latin typeface="+mn-lt"/>
                <a:ea typeface="+mn-ea"/>
                <a:cs typeface="+mn-cs"/>
              </a:rPr>
              <a:t> activation functions</a:t>
            </a:r>
          </a:p>
          <a:p>
            <a:r>
              <a:rPr lang="en-US" altLang="zh-TW" sz="1200" b="0" i="0" kern="1200" dirty="0">
                <a:solidFill>
                  <a:schemeClr val="tx1"/>
                </a:solidFill>
                <a:effectLst/>
                <a:latin typeface="+mn-lt"/>
                <a:ea typeface="+mn-ea"/>
                <a:cs typeface="+mn-cs"/>
              </a:rPr>
              <a:t>1989: http://deeplearning.cs.cmu.edu/notes/Sonia_Hornik.pdf</a:t>
            </a:r>
          </a:p>
          <a:p>
            <a:r>
              <a:rPr lang="en-US" altLang="zh-TW" sz="1200" b="1" i="0" kern="1200" dirty="0">
                <a:solidFill>
                  <a:schemeClr val="tx1"/>
                </a:solidFill>
                <a:effectLst/>
                <a:latin typeface="+mn-lt"/>
                <a:ea typeface="+mn-ea"/>
                <a:cs typeface="+mn-cs"/>
              </a:rPr>
              <a:t>George </a:t>
            </a:r>
            <a:r>
              <a:rPr lang="en-US" altLang="zh-TW" sz="1200" b="1" i="0" kern="1200" dirty="0" err="1">
                <a:solidFill>
                  <a:schemeClr val="tx1"/>
                </a:solidFill>
                <a:effectLst/>
                <a:latin typeface="+mn-lt"/>
                <a:ea typeface="+mn-ea"/>
                <a:cs typeface="+mn-cs"/>
              </a:rPr>
              <a:t>Cybenko</a:t>
            </a:r>
            <a:r>
              <a:rPr lang="en-US" altLang="zh-TW" sz="1200" b="0" i="0" kern="1200" dirty="0">
                <a:solidFill>
                  <a:schemeClr val="tx1"/>
                </a:solidFill>
                <a:effectLst/>
                <a:latin typeface="+mn-lt"/>
                <a:ea typeface="+mn-ea"/>
                <a:cs typeface="+mn-cs"/>
              </a:rPr>
              <a:t> is the Dorothy and Walter Gramm Professor of Engineering at </a:t>
            </a:r>
            <a:r>
              <a:rPr lang="en-US" altLang="zh-TW" sz="1200" b="0" i="0" u="none" strike="noStrike" kern="1200" dirty="0">
                <a:solidFill>
                  <a:schemeClr val="tx1"/>
                </a:solidFill>
                <a:effectLst/>
                <a:latin typeface="+mn-lt"/>
                <a:ea typeface="+mn-ea"/>
                <a:cs typeface="+mn-cs"/>
                <a:hlinkClick r:id="rId10" tooltip="Dartmouth College"/>
              </a:rPr>
              <a:t>Dartmouth</a:t>
            </a:r>
            <a:r>
              <a:rPr lang="en-US" altLang="zh-TW" sz="1200" b="0" i="0" kern="1200" dirty="0">
                <a:solidFill>
                  <a:schemeClr val="tx1"/>
                </a:solidFill>
                <a:effectLst/>
                <a:latin typeface="+mn-lt"/>
                <a:ea typeface="+mn-ea"/>
                <a:cs typeface="+mn-cs"/>
              </a:rPr>
              <a:t> and a fellow of the </a:t>
            </a:r>
            <a:r>
              <a:rPr lang="en-US" altLang="zh-TW" sz="1200" b="0" i="0" u="none" strike="noStrike" kern="1200" dirty="0">
                <a:solidFill>
                  <a:schemeClr val="tx1"/>
                </a:solidFill>
                <a:effectLst/>
                <a:latin typeface="+mn-lt"/>
                <a:ea typeface="+mn-ea"/>
                <a:cs typeface="+mn-cs"/>
                <a:hlinkClick r:id="rId11" tooltip="IEEE"/>
              </a:rPr>
              <a:t>IEEE</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Speech: begin 2009</a:t>
            </a:r>
          </a:p>
          <a:p>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2012:</a:t>
            </a:r>
            <a:r>
              <a:rPr lang="en-US" altLang="zh-TW" sz="1200" b="0" i="0" kern="1200" baseline="0" dirty="0">
                <a:solidFill>
                  <a:schemeClr val="tx1"/>
                </a:solidFill>
                <a:effectLst/>
                <a:latin typeface="+mn-lt"/>
                <a:ea typeface="+mn-ea"/>
                <a:cs typeface="+mn-cs"/>
              </a:rPr>
              <a:t> Times</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endParaRPr lang="en-US" altLang="zh-TW" sz="2000" dirty="0"/>
          </a:p>
          <a:p>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fld id="{9CF3BD28-75DF-4233-8F85-EE3A845FE6B6}" type="slidenum">
              <a:rPr lang="zh-TW" altLang="en-US" smtClean="0"/>
              <a:t>3</a:t>
            </a:fld>
            <a:endParaRPr lang="zh-TW" altLang="en-US"/>
          </a:p>
        </p:txBody>
      </p:sp>
    </p:spTree>
    <p:extLst>
      <p:ext uri="{BB962C8B-B14F-4D97-AF65-F5344CB8AC3E}">
        <p14:creationId xmlns:p14="http://schemas.microsoft.com/office/powerpoint/2010/main" val="2530171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https://medium.com/buildpiper/simplifying-containerization-with-docker-run-command-2f74e114f42a</a:t>
            </a:r>
          </a:p>
          <a:p>
            <a:endParaRPr lang="en-US" dirty="0" smtClean="0"/>
          </a:p>
          <a:p>
            <a:r>
              <a:rPr lang="en-US" dirty="0" smtClean="0"/>
              <a:t>https://github.com/IBA-Group-IT/IoT-data-simulator</a:t>
            </a:r>
          </a:p>
          <a:p>
            <a:endParaRPr lang="en-US" dirty="0" smtClean="0"/>
          </a:p>
          <a:p>
            <a:endParaRPr lang="en-US" dirty="0" smtClean="0"/>
          </a:p>
          <a:p>
            <a:r>
              <a:rPr lang="en-US" dirty="0" smtClean="0"/>
              <a:t>https://www.bevywise.com/blog/docker-mqtt-broker-easy-service-manageability/</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44</a:t>
            </a:fld>
            <a:endParaRPr lang="en-US"/>
          </a:p>
        </p:txBody>
      </p:sp>
    </p:spTree>
    <p:extLst>
      <p:ext uri="{BB962C8B-B14F-4D97-AF65-F5344CB8AC3E}">
        <p14:creationId xmlns:p14="http://schemas.microsoft.com/office/powerpoint/2010/main" val="28391922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https://red-colmena.com/f/JyY1ajY1JmhhZSFpdC91JGcmIyEsYGU/18/08/cw_5g_training_v3_slides.pdf</a:t>
            </a:r>
          </a:p>
          <a:p>
            <a:r>
              <a:rPr lang="en-US" dirty="0" smtClean="0"/>
              <a:t>https://www.youtube.com/watch?v=vF2fV_gJ81g</a:t>
            </a:r>
            <a:endParaRPr lang="en-US" dirty="0"/>
          </a:p>
        </p:txBody>
      </p:sp>
      <p:sp>
        <p:nvSpPr>
          <p:cNvPr id="4" name="Slide Number Placeholder 3"/>
          <p:cNvSpPr>
            <a:spLocks noGrp="1"/>
          </p:cNvSpPr>
          <p:nvPr>
            <p:ph type="sldNum" sz="quarter" idx="10"/>
          </p:nvPr>
        </p:nvSpPr>
        <p:spPr/>
        <p:txBody>
          <a:bodyPr/>
          <a:lstStyle/>
          <a:p>
            <a:fld id="{F4A2648F-4152-4278-B136-F77E8E2B334A}" type="slidenum">
              <a:rPr lang="en-US" smtClean="0"/>
              <a:t>45</a:t>
            </a:fld>
            <a:endParaRPr lang="en-US"/>
          </a:p>
        </p:txBody>
      </p:sp>
    </p:spTree>
    <p:extLst>
      <p:ext uri="{BB962C8B-B14F-4D97-AF65-F5344CB8AC3E}">
        <p14:creationId xmlns:p14="http://schemas.microsoft.com/office/powerpoint/2010/main" val="3887511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http://www.twword.com/wiki/%E8%85%A6%E6%88%B6%E7%A9%B4</a:t>
            </a:r>
          </a:p>
          <a:p>
            <a:endParaRPr lang="en-US" altLang="zh-TW" dirty="0"/>
          </a:p>
          <a:p>
            <a:r>
              <a:rPr lang="en-US" altLang="zh-TW" dirty="0"/>
              <a:t>http://ukenglish.pixnet.net/blog/post/105691160-%E3%80%90%E5%8F%B0%E5%8D%97%E5%B8%82%E5%AD%B8%E8%8B%B1%E8%AA%9E%EF%BC%8C%E5%84%AA%E9%85%B7%E8%8B%B1%E8%AA%9E%E6%96%87%E7%90%86%E5%85%AC%E5%91%8A%E3%80%91%E6%9C%AC%E4%B8%AD%E5%BF%83</a:t>
            </a:r>
          </a:p>
          <a:p>
            <a:endParaRPr lang="en-US" altLang="zh-TW" dirty="0"/>
          </a:p>
          <a:p>
            <a:r>
              <a:rPr lang="en-US" altLang="zh-TW" dirty="0"/>
              <a:t>http://onepiece1234567890.blogspot.tw/2013/12/blog-post_8.html</a:t>
            </a:r>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4</a:t>
            </a:fld>
            <a:endParaRPr lang="zh-TW" altLang="en-US"/>
          </a:p>
        </p:txBody>
      </p:sp>
    </p:spTree>
    <p:extLst>
      <p:ext uri="{BB962C8B-B14F-4D97-AF65-F5344CB8AC3E}">
        <p14:creationId xmlns:p14="http://schemas.microsoft.com/office/powerpoint/2010/main" val="148760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a:t>瞬間潮了起來</a:t>
            </a:r>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5</a:t>
            </a:fld>
            <a:endParaRPr lang="zh-TW" altLang="en-US"/>
          </a:p>
        </p:txBody>
      </p:sp>
    </p:spTree>
    <p:extLst>
      <p:ext uri="{BB962C8B-B14F-4D97-AF65-F5344CB8AC3E}">
        <p14:creationId xmlns:p14="http://schemas.microsoft.com/office/powerpoint/2010/main" val="1947122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Ignore</a:t>
            </a:r>
            <a:r>
              <a:rPr lang="en-US" altLang="zh-TW" baseline="0" dirty="0"/>
              <a:t> +</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6</a:t>
            </a:fld>
            <a:endParaRPr lang="zh-TW" altLang="en-US"/>
          </a:p>
        </p:txBody>
      </p:sp>
    </p:spTree>
    <p:extLst>
      <p:ext uri="{BB962C8B-B14F-4D97-AF65-F5344CB8AC3E}">
        <p14:creationId xmlns:p14="http://schemas.microsoft.com/office/powerpoint/2010/main" val="3648280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For example,</a:t>
            </a:r>
            <a:r>
              <a:rPr lang="en-US" altLang="zh-TW" baseline="0" dirty="0"/>
              <a:t> if we modify “1” to “2”, then we have another function</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8</a:t>
            </a:fld>
            <a:endParaRPr lang="zh-TW" altLang="en-US"/>
          </a:p>
        </p:txBody>
      </p:sp>
    </p:spTree>
    <p:extLst>
      <p:ext uri="{BB962C8B-B14F-4D97-AF65-F5344CB8AC3E}">
        <p14:creationId xmlns:p14="http://schemas.microsoft.com/office/powerpoint/2010/main" val="577739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You can connect the neurons by other ways you like </a:t>
            </a:r>
            <a:r>
              <a:rPr lang="en-US" altLang="zh-TW" sz="1200" dirty="0">
                <a:sym typeface="Wingdings" panose="05000000000000000000" pitchFamily="2" charset="2"/>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sym typeface="Wingdings" panose="05000000000000000000" pitchFamily="2" charset="2"/>
              </a:rPr>
              <a:t>How many</a:t>
            </a:r>
            <a:r>
              <a:rPr lang="en-US" altLang="zh-TW" sz="1200" baseline="0" dirty="0">
                <a:sym typeface="Wingdings" panose="05000000000000000000" pitchFamily="2" charset="2"/>
              </a:rPr>
              <a:t> layer is deep?</a:t>
            </a:r>
            <a:endParaRPr lang="zh-TW" altLang="en-US" sz="1200" dirty="0"/>
          </a:p>
          <a:p>
            <a:endParaRPr lang="en-US" altLang="zh-TW" sz="1200" dirty="0"/>
          </a:p>
          <a:p>
            <a:endParaRPr lang="en-US" altLang="zh-TW" sz="1200" dirty="0"/>
          </a:p>
          <a:p>
            <a:r>
              <a:rPr lang="en-US" altLang="zh-TW" sz="1200" dirty="0"/>
              <a:t>CNN just another way to connect the neuros.</a:t>
            </a:r>
            <a:endParaRPr lang="zh-TW" alt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solidFill>
                <a:srgbClr val="0000FF"/>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solidFill>
                <a:srgbClr val="0000FF"/>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rgbClr val="0000FF"/>
                </a:solidFill>
              </a:rPr>
              <a:t>You can always connect the neurons in your own way.</a:t>
            </a:r>
            <a:endParaRPr lang="zh-TW" altLang="en-US" sz="1200" dirty="0">
              <a:solidFill>
                <a:srgbClr val="0000FF"/>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 is ignored</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Each dimension corresponds to a digit (10 dimension is needed)</a:t>
            </a: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95D05C0D-00F1-4D27-9FA2-F1BC4B0526DB}" type="slidenum">
              <a:rPr lang="zh-TW" altLang="en-US" smtClean="0"/>
              <a:t>9</a:t>
            </a:fld>
            <a:endParaRPr lang="zh-TW" altLang="en-US"/>
          </a:p>
        </p:txBody>
      </p:sp>
    </p:spTree>
    <p:extLst>
      <p:ext uri="{BB962C8B-B14F-4D97-AF65-F5344CB8AC3E}">
        <p14:creationId xmlns:p14="http://schemas.microsoft.com/office/powerpoint/2010/main" val="2176424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169</a:t>
            </a:r>
            <a:r>
              <a:rPr lang="zh-TW" altLang="en-US" sz="1200" b="0" i="0" kern="1200" dirty="0">
                <a:solidFill>
                  <a:schemeClr val="tx1"/>
                </a:solidFill>
                <a:effectLst/>
                <a:latin typeface="+mn-lt"/>
                <a:ea typeface="+mn-ea"/>
                <a:cs typeface="+mn-cs"/>
              </a:rPr>
              <a:t>層</a:t>
            </a:r>
            <a:endParaRPr lang="zh-TW" altLang="en-US" dirty="0"/>
          </a:p>
        </p:txBody>
      </p:sp>
      <p:sp>
        <p:nvSpPr>
          <p:cNvPr id="4" name="投影片編號版面配置區 3"/>
          <p:cNvSpPr>
            <a:spLocks noGrp="1"/>
          </p:cNvSpPr>
          <p:nvPr>
            <p:ph type="sldNum" sz="quarter" idx="10"/>
          </p:nvPr>
        </p:nvSpPr>
        <p:spPr/>
        <p:txBody>
          <a:bodyPr/>
          <a:lstStyle/>
          <a:p>
            <a:fld id="{C31D52DD-5747-49A1-9B72-395A65AA9687}" type="slidenum">
              <a:rPr lang="zh-TW" altLang="en-US" smtClean="0"/>
              <a:t>11</a:t>
            </a:fld>
            <a:endParaRPr lang="zh-TW" altLang="en-US"/>
          </a:p>
        </p:txBody>
      </p:sp>
    </p:spTree>
    <p:extLst>
      <p:ext uri="{BB962C8B-B14F-4D97-AF65-F5344CB8AC3E}">
        <p14:creationId xmlns:p14="http://schemas.microsoft.com/office/powerpoint/2010/main" val="325279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6D41BCC-AD73-4203-A5A6-E62EB28B0FE6}" type="datetimeFigureOut">
              <a:rPr lang="en-US" smtClean="0"/>
              <a:t>11/12/2024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1642591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D41BCC-AD73-4203-A5A6-E62EB28B0FE6}" type="datetimeFigureOut">
              <a:rPr lang="en-US" smtClean="0"/>
              <a:t>11/12/2024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4060920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D41BCC-AD73-4203-A5A6-E62EB28B0FE6}" type="datetimeFigureOut">
              <a:rPr lang="en-US" smtClean="0"/>
              <a:t>11/12/2024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1440342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D41BCC-AD73-4203-A5A6-E62EB28B0FE6}" type="datetimeFigureOut">
              <a:rPr lang="en-US" smtClean="0"/>
              <a:t>11/12/2024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541384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D41BCC-AD73-4203-A5A6-E62EB28B0FE6}" type="datetimeFigureOut">
              <a:rPr lang="en-US" smtClean="0"/>
              <a:t>11/12/2024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268230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6D41BCC-AD73-4203-A5A6-E62EB28B0FE6}" type="datetimeFigureOut">
              <a:rPr lang="en-US" smtClean="0"/>
              <a:t>11/12/2024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41014738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6D41BCC-AD73-4203-A5A6-E62EB28B0FE6}" type="datetimeFigureOut">
              <a:rPr lang="en-US" smtClean="0"/>
              <a:t>11/12/2024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2017328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6D41BCC-AD73-4203-A5A6-E62EB28B0FE6}" type="datetimeFigureOut">
              <a:rPr lang="en-US" smtClean="0"/>
              <a:t>11/12/2024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815687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D41BCC-AD73-4203-A5A6-E62EB28B0FE6}" type="datetimeFigureOut">
              <a:rPr lang="en-US" smtClean="0"/>
              <a:t>11/12/2024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1972406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6D41BCC-AD73-4203-A5A6-E62EB28B0FE6}" type="datetimeFigureOut">
              <a:rPr lang="en-US" smtClean="0"/>
              <a:t>11/12/2024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414349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6D41BCC-AD73-4203-A5A6-E62EB28B0FE6}" type="datetimeFigureOut">
              <a:rPr lang="en-US" smtClean="0"/>
              <a:t>11/12/2024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535635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D41BCC-AD73-4203-A5A6-E62EB28B0FE6}" type="datetimeFigureOut">
              <a:rPr lang="en-US" smtClean="0"/>
              <a:pPr/>
              <a:t>11/12/2024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37F8FC-4B86-4690-8888-22AB2F781BEF}" type="slidenum">
              <a:rPr lang="en-US" smtClean="0"/>
              <a:pPr/>
              <a:t>‹#›</a:t>
            </a:fld>
            <a:endParaRPr lang="en-US"/>
          </a:p>
        </p:txBody>
      </p:sp>
    </p:spTree>
    <p:extLst>
      <p:ext uri="{BB962C8B-B14F-4D97-AF65-F5344CB8AC3E}">
        <p14:creationId xmlns:p14="http://schemas.microsoft.com/office/powerpoint/2010/main" val="870605483"/>
      </p:ext>
    </p:extLst>
  </p:cSld>
  <p:clrMap bg1="lt1" tx1="dk1" bg2="lt2" tx2="dk2" accent1="accent1" accent2="accent2" accent3="accent3" accent4="accent4" accent5="accent5" accent6="accent6" hlink="hlink" folHlink="folHlink"/>
  <p:sldLayoutIdLst>
    <p:sldLayoutId id="2147483998" r:id="rId1"/>
    <p:sldLayoutId id="2147483999" r:id="rId2"/>
    <p:sldLayoutId id="2147484000" r:id="rId3"/>
    <p:sldLayoutId id="2147484001" r:id="rId4"/>
    <p:sldLayoutId id="2147484002" r:id="rId5"/>
    <p:sldLayoutId id="2147484003" r:id="rId6"/>
    <p:sldLayoutId id="2147484004" r:id="rId7"/>
    <p:sldLayoutId id="2147484005" r:id="rId8"/>
    <p:sldLayoutId id="2147484006" r:id="rId9"/>
    <p:sldLayoutId id="2147484007" r:id="rId10"/>
    <p:sldLayoutId id="214748400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emf"/><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25.wmf"/><Relationship Id="rId13" Type="http://schemas.openxmlformats.org/officeDocument/2006/relationships/image" Target="../media/image29.png"/><Relationship Id="rId3" Type="http://schemas.openxmlformats.org/officeDocument/2006/relationships/notesSlide" Target="../notesSlides/notesSlide10.xml"/><Relationship Id="rId7" Type="http://schemas.openxmlformats.org/officeDocument/2006/relationships/oleObject" Target="../embeddings/oleObject16.bin"/><Relationship Id="rId12"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4.wmf"/><Relationship Id="rId11" Type="http://schemas.openxmlformats.org/officeDocument/2006/relationships/image" Target="../media/image27.png"/><Relationship Id="rId5" Type="http://schemas.openxmlformats.org/officeDocument/2006/relationships/oleObject" Target="../embeddings/oleObject15.bin"/><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4.png"/><Relationship Id="rId9" Type="http://schemas.openxmlformats.org/officeDocument/2006/relationships/image" Target="../media/image25.png"/><Relationship Id="rId14"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notesSlide" Target="../notesSlides/notesSlide11.xml"/><Relationship Id="rId7" Type="http://schemas.openxmlformats.org/officeDocument/2006/relationships/image" Target="../media/image17.wmf"/><Relationship Id="rId12"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8.bin"/><Relationship Id="rId11" Type="http://schemas.openxmlformats.org/officeDocument/2006/relationships/image" Target="../media/image37.png"/><Relationship Id="rId5" Type="http://schemas.openxmlformats.org/officeDocument/2006/relationships/image" Target="../media/image16.wmf"/><Relationship Id="rId10" Type="http://schemas.openxmlformats.org/officeDocument/2006/relationships/image" Target="../media/image360.png"/><Relationship Id="rId4" Type="http://schemas.openxmlformats.org/officeDocument/2006/relationships/oleObject" Target="../embeddings/oleObject17.bin"/><Relationship Id="rId9" Type="http://schemas.openxmlformats.org/officeDocument/2006/relationships/image" Target="../media/image18.wmf"/></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21.bin"/><Relationship Id="rId13" Type="http://schemas.openxmlformats.org/officeDocument/2006/relationships/image" Target="../media/image34.png"/><Relationship Id="rId3" Type="http://schemas.openxmlformats.org/officeDocument/2006/relationships/notesSlide" Target="../notesSlides/notesSlide12.xml"/><Relationship Id="rId7" Type="http://schemas.openxmlformats.org/officeDocument/2006/relationships/image" Target="../media/image16.wmf"/><Relationship Id="rId12"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20.bin"/><Relationship Id="rId11" Type="http://schemas.openxmlformats.org/officeDocument/2006/relationships/image" Target="../media/image18.wmf"/><Relationship Id="rId5" Type="http://schemas.openxmlformats.org/officeDocument/2006/relationships/image" Target="../media/image33.png"/><Relationship Id="rId10" Type="http://schemas.openxmlformats.org/officeDocument/2006/relationships/oleObject" Target="../embeddings/oleObject22.bin"/><Relationship Id="rId4" Type="http://schemas.openxmlformats.org/officeDocument/2006/relationships/image" Target="../media/image32.png"/><Relationship Id="rId9" Type="http://schemas.openxmlformats.org/officeDocument/2006/relationships/image" Target="../media/image17.wmf"/></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notesSlide" Target="../notesSlides/notesSlide13.xml"/><Relationship Id="rId7" Type="http://schemas.openxmlformats.org/officeDocument/2006/relationships/image" Target="../media/image27.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24.bin"/><Relationship Id="rId11" Type="http://schemas.openxmlformats.org/officeDocument/2006/relationships/image" Target="../media/image28.wmf"/><Relationship Id="rId5" Type="http://schemas.openxmlformats.org/officeDocument/2006/relationships/image" Target="../media/image26.wmf"/><Relationship Id="rId10" Type="http://schemas.openxmlformats.org/officeDocument/2006/relationships/oleObject" Target="../embeddings/oleObject25.bin"/><Relationship Id="rId4" Type="http://schemas.openxmlformats.org/officeDocument/2006/relationships/oleObject" Target="../embeddings/oleObject23.bin"/><Relationship Id="rId9" Type="http://schemas.openxmlformats.org/officeDocument/2006/relationships/image" Target="../media/image16.wmf"/></Relationships>
</file>

<file path=ppt/slides/_rels/slide16.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notesSlide" Target="../notesSlides/notesSlide14.xml"/><Relationship Id="rId7" Type="http://schemas.openxmlformats.org/officeDocument/2006/relationships/oleObject" Target="../embeddings/oleObject27.bin"/><Relationship Id="rId2" Type="http://schemas.openxmlformats.org/officeDocument/2006/relationships/slideLayout" Target="../slideLayouts/slideLayout5.xml"/><Relationship Id="rId1" Type="http://schemas.openxmlformats.org/officeDocument/2006/relationships/vmlDrawing" Target="../drawings/vmlDrawing8.vml"/><Relationship Id="rId6" Type="http://schemas.openxmlformats.org/officeDocument/2006/relationships/image" Target="../media/image16.wmf"/><Relationship Id="rId11" Type="http://schemas.openxmlformats.org/officeDocument/2006/relationships/image" Target="../media/image36.png"/><Relationship Id="rId5" Type="http://schemas.openxmlformats.org/officeDocument/2006/relationships/oleObject" Target="../embeddings/oleObject26.bin"/><Relationship Id="rId10" Type="http://schemas.openxmlformats.org/officeDocument/2006/relationships/image" Target="../media/image29.wmf"/><Relationship Id="rId4" Type="http://schemas.openxmlformats.org/officeDocument/2006/relationships/image" Target="../media/image35.png"/><Relationship Id="rId9" Type="http://schemas.openxmlformats.org/officeDocument/2006/relationships/oleObject" Target="../embeddings/oleObject28.bin"/></Relationships>
</file>

<file path=ppt/slides/_rels/slide17.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notesSlide" Target="../notesSlides/notesSlide15.xml"/><Relationship Id="rId7"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16.wmf"/><Relationship Id="rId5" Type="http://schemas.openxmlformats.org/officeDocument/2006/relationships/oleObject" Target="../embeddings/oleObject29.bin"/><Relationship Id="rId10" Type="http://schemas.openxmlformats.org/officeDocument/2006/relationships/image" Target="../media/image29.wmf"/><Relationship Id="rId4" Type="http://schemas.openxmlformats.org/officeDocument/2006/relationships/image" Target="../media/image35.png"/><Relationship Id="rId9" Type="http://schemas.openxmlformats.org/officeDocument/2006/relationships/oleObject" Target="../embeddings/oleObject31.bin"/></Relationships>
</file>

<file path=ppt/slides/_rels/slide18.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notesSlide" Target="../notesSlides/notesSlide16.xml"/><Relationship Id="rId7"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16.wmf"/><Relationship Id="rId5" Type="http://schemas.openxmlformats.org/officeDocument/2006/relationships/oleObject" Target="../embeddings/oleObject32.bin"/><Relationship Id="rId10" Type="http://schemas.openxmlformats.org/officeDocument/2006/relationships/image" Target="../media/image37.wmf"/><Relationship Id="rId4" Type="http://schemas.openxmlformats.org/officeDocument/2006/relationships/image" Target="../media/image35.png"/><Relationship Id="rId9" Type="http://schemas.openxmlformats.org/officeDocument/2006/relationships/oleObject" Target="../embeddings/oleObject34.bin"/></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37.bin"/><Relationship Id="rId13" Type="http://schemas.openxmlformats.org/officeDocument/2006/relationships/image" Target="../media/image46.png"/><Relationship Id="rId3" Type="http://schemas.openxmlformats.org/officeDocument/2006/relationships/notesSlide" Target="../notesSlides/notesSlide18.xml"/><Relationship Id="rId7" Type="http://schemas.openxmlformats.org/officeDocument/2006/relationships/image" Target="../media/image17.wmf"/><Relationship Id="rId12" Type="http://schemas.openxmlformats.org/officeDocument/2006/relationships/image" Target="../media/image45.png"/><Relationship Id="rId2" Type="http://schemas.openxmlformats.org/officeDocument/2006/relationships/slideLayout" Target="../slideLayouts/slideLayout2.xml"/><Relationship Id="rId16" Type="http://schemas.openxmlformats.org/officeDocument/2006/relationships/image" Target="../media/image49.png"/><Relationship Id="rId1" Type="http://schemas.openxmlformats.org/officeDocument/2006/relationships/vmlDrawing" Target="../drawings/vmlDrawing11.vml"/><Relationship Id="rId6" Type="http://schemas.openxmlformats.org/officeDocument/2006/relationships/oleObject" Target="../embeddings/oleObject36.bin"/><Relationship Id="rId11" Type="http://schemas.openxmlformats.org/officeDocument/2006/relationships/image" Target="../media/image44.png"/><Relationship Id="rId5" Type="http://schemas.openxmlformats.org/officeDocument/2006/relationships/image" Target="../media/image16.wmf"/><Relationship Id="rId15" Type="http://schemas.openxmlformats.org/officeDocument/2006/relationships/image" Target="../media/image48.png"/><Relationship Id="rId10" Type="http://schemas.openxmlformats.org/officeDocument/2006/relationships/image" Target="../media/image40.png"/><Relationship Id="rId4" Type="http://schemas.openxmlformats.org/officeDocument/2006/relationships/oleObject" Target="../embeddings/oleObject35.bin"/><Relationship Id="rId9" Type="http://schemas.openxmlformats.org/officeDocument/2006/relationships/image" Target="../media/image29.wmf"/><Relationship Id="rId14" Type="http://schemas.openxmlformats.org/officeDocument/2006/relationships/image" Target="../media/image47.png"/></Relationships>
</file>

<file path=ppt/slides/_rels/slide22.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58.png"/><Relationship Id="rId18" Type="http://schemas.openxmlformats.org/officeDocument/2006/relationships/image" Target="../media/image63.png"/><Relationship Id="rId3" Type="http://schemas.openxmlformats.org/officeDocument/2006/relationships/image" Target="../media/image55.png"/><Relationship Id="rId7" Type="http://schemas.openxmlformats.org/officeDocument/2006/relationships/image" Target="../media/image54.png"/><Relationship Id="rId12" Type="http://schemas.openxmlformats.org/officeDocument/2006/relationships/image" Target="../media/image57.png"/><Relationship Id="rId17" Type="http://schemas.openxmlformats.org/officeDocument/2006/relationships/image" Target="../media/image62.png"/><Relationship Id="rId2" Type="http://schemas.openxmlformats.org/officeDocument/2006/relationships/notesSlide" Target="../notesSlides/notesSlide19.xml"/><Relationship Id="rId16"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6.png"/><Relationship Id="rId5" Type="http://schemas.openxmlformats.org/officeDocument/2006/relationships/image" Target="../media/image52.png"/><Relationship Id="rId15" Type="http://schemas.openxmlformats.org/officeDocument/2006/relationships/image" Target="../media/image60.png"/><Relationship Id="rId10" Type="http://schemas.openxmlformats.org/officeDocument/2006/relationships/image" Target="../media/image55.png"/><Relationship Id="rId19" Type="http://schemas.openxmlformats.org/officeDocument/2006/relationships/image" Target="../media/image40.png"/><Relationship Id="rId4" Type="http://schemas.openxmlformats.org/officeDocument/2006/relationships/image" Target="../media/image56.png"/><Relationship Id="rId9" Type="http://schemas.openxmlformats.org/officeDocument/2006/relationships/image" Target="../media/image43.png"/><Relationship Id="rId14" Type="http://schemas.openxmlformats.org/officeDocument/2006/relationships/image" Target="../media/image59.png"/></Relationships>
</file>

<file path=ppt/slides/_rels/slide2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25.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1.png"/><Relationship Id="rId3" Type="http://schemas.openxmlformats.org/officeDocument/2006/relationships/image" Target="../media/image65.png"/><Relationship Id="rId7" Type="http://schemas.openxmlformats.org/officeDocument/2006/relationships/image" Target="../media/image67.png"/><Relationship Id="rId12" Type="http://schemas.openxmlformats.org/officeDocument/2006/relationships/image" Target="../media/image70.png"/><Relationship Id="rId17" Type="http://schemas.openxmlformats.org/officeDocument/2006/relationships/image" Target="../media/image73.png"/><Relationship Id="rId2" Type="http://schemas.openxmlformats.org/officeDocument/2006/relationships/image" Target="../media/image64.png"/><Relationship Id="rId16"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79.png"/><Relationship Id="rId5" Type="http://schemas.openxmlformats.org/officeDocument/2006/relationships/image" Target="../media/image76.png"/><Relationship Id="rId15" Type="http://schemas.openxmlformats.org/officeDocument/2006/relationships/image" Target="../media/image80.png"/><Relationship Id="rId10" Type="http://schemas.openxmlformats.org/officeDocument/2006/relationships/image" Target="../media/image78.png"/><Relationship Id="rId4" Type="http://schemas.openxmlformats.org/officeDocument/2006/relationships/image" Target="../media/image66.png"/><Relationship Id="rId9" Type="http://schemas.openxmlformats.org/officeDocument/2006/relationships/image" Target="../media/image69.png"/><Relationship Id="rId14" Type="http://schemas.openxmlformats.org/officeDocument/2006/relationships/image" Target="../media/image72.png"/></Relationships>
</file>

<file path=ppt/slides/_rels/slide2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27.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3.png"/><Relationship Id="rId7" Type="http://schemas.openxmlformats.org/officeDocument/2006/relationships/image" Target="../media/image8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720.png"/><Relationship Id="rId9" Type="http://schemas.openxmlformats.org/officeDocument/2006/relationships/image" Target="../media/image88.png"/></Relationships>
</file>

<file path=ppt/slides/_rels/slide28.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9.g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01.gif"/></Relationships>
</file>

<file path=ppt/slides/_rels/slide37.xml.rels><?xml version="1.0" encoding="UTF-8" standalone="yes"?>
<Relationships xmlns="http://schemas.openxmlformats.org/package/2006/relationships"><Relationship Id="rId3" Type="http://schemas.openxmlformats.org/officeDocument/2006/relationships/image" Target="../media/image103.gif"/><Relationship Id="rId2" Type="http://schemas.openxmlformats.org/officeDocument/2006/relationships/image" Target="../media/image102.gif"/><Relationship Id="rId1" Type="http://schemas.openxmlformats.org/officeDocument/2006/relationships/slideLayout" Target="../slideLayouts/slideLayout2.xml"/><Relationship Id="rId4" Type="http://schemas.openxmlformats.org/officeDocument/2006/relationships/image" Target="../media/image104.bin"/></Relationships>
</file>

<file path=ppt/slides/_rels/slide3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07.gif"/><Relationship Id="rId2" Type="http://schemas.openxmlformats.org/officeDocument/2006/relationships/image" Target="../media/image106.gif"/><Relationship Id="rId1" Type="http://schemas.openxmlformats.org/officeDocument/2006/relationships/slideLayout" Target="../slideLayouts/slideLayout2.xml"/><Relationship Id="rId4" Type="http://schemas.openxmlformats.org/officeDocument/2006/relationships/image" Target="../media/image108.gif"/></Relationships>
</file>

<file path=ppt/slides/_rels/slide4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42.xml.rels><?xml version="1.0" encoding="UTF-8" standalone="yes"?>
<Relationships xmlns="http://schemas.openxmlformats.org/package/2006/relationships"><Relationship Id="rId2" Type="http://schemas.openxmlformats.org/officeDocument/2006/relationships/image" Target="../media/image111.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oleObject" Target="../embeddings/oleObject6.bin"/><Relationship Id="rId3" Type="http://schemas.openxmlformats.org/officeDocument/2006/relationships/notesSlide" Target="../notesSlides/notesSlide5.xml"/><Relationship Id="rId7" Type="http://schemas.openxmlformats.org/officeDocument/2006/relationships/image" Target="../media/image8.wmf"/><Relationship Id="rId12" Type="http://schemas.openxmlformats.org/officeDocument/2006/relationships/oleObject" Target="../embeddings/oleObject5.bin"/><Relationship Id="rId2" Type="http://schemas.openxmlformats.org/officeDocument/2006/relationships/slideLayout" Target="../slideLayouts/slideLayout2.xml"/><Relationship Id="rId16" Type="http://schemas.openxmlformats.org/officeDocument/2006/relationships/image" Target="../media/image7.png"/><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oleObject" Target="../embeddings/oleObject4.bin"/><Relationship Id="rId5" Type="http://schemas.openxmlformats.org/officeDocument/2006/relationships/image" Target="../media/image11.jpeg"/><Relationship Id="rId15" Type="http://schemas.openxmlformats.org/officeDocument/2006/relationships/oleObject" Target="../embeddings/oleObject8.bin"/><Relationship Id="rId10" Type="http://schemas.openxmlformats.org/officeDocument/2006/relationships/oleObject" Target="../embeddings/oleObject3.bin"/><Relationship Id="rId4" Type="http://schemas.openxmlformats.org/officeDocument/2006/relationships/image" Target="../media/image10.jpeg"/><Relationship Id="rId9" Type="http://schemas.openxmlformats.org/officeDocument/2006/relationships/image" Target="../media/image9.wmf"/><Relationship Id="rId14" Type="http://schemas.openxmlformats.org/officeDocument/2006/relationships/oleObject" Target="../embeddings/oleObject7.bin"/></Relationships>
</file>

<file path=ppt/slides/_rels/slide6.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notesSlide" Target="../notesSlides/notesSlide6.xml"/><Relationship Id="rId7"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2.wmf"/><Relationship Id="rId5" Type="http://schemas.openxmlformats.org/officeDocument/2006/relationships/oleObject" Target="../embeddings/oleObject9.bin"/><Relationship Id="rId10" Type="http://schemas.openxmlformats.org/officeDocument/2006/relationships/image" Target="../media/image14.wmf"/><Relationship Id="rId4" Type="http://schemas.openxmlformats.org/officeDocument/2006/relationships/image" Target="../media/image15.png"/><Relationship Id="rId9" Type="http://schemas.openxmlformats.org/officeDocument/2006/relationships/oleObject" Target="../embeddings/oleObject11.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notesSlide" Target="../notesSlides/notesSlide8.xml"/><Relationship Id="rId7" Type="http://schemas.openxmlformats.org/officeDocument/2006/relationships/image" Target="../media/image17.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13.bin"/><Relationship Id="rId5" Type="http://schemas.openxmlformats.org/officeDocument/2006/relationships/image" Target="../media/image16.wmf"/><Relationship Id="rId4" Type="http://schemas.openxmlformats.org/officeDocument/2006/relationships/oleObject" Target="../embeddings/oleObject12.bin"/><Relationship Id="rId9" Type="http://schemas.openxmlformats.org/officeDocument/2006/relationships/image" Target="../media/image18.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stretch>
            <a:fillRect/>
          </a:stretch>
        </p:blipFill>
        <p:spPr>
          <a:xfrm>
            <a:off x="119891" y="0"/>
            <a:ext cx="5305425" cy="3381375"/>
          </a:xfrm>
          <a:prstGeom prst="rect">
            <a:avLst/>
          </a:prstGeom>
        </p:spPr>
      </p:pic>
      <p:grpSp>
        <p:nvGrpSpPr>
          <p:cNvPr id="9" name="Group 8"/>
          <p:cNvGrpSpPr/>
          <p:nvPr/>
        </p:nvGrpSpPr>
        <p:grpSpPr>
          <a:xfrm>
            <a:off x="370421" y="1795824"/>
            <a:ext cx="4804363" cy="1929688"/>
            <a:chOff x="89638" y="359621"/>
            <a:chExt cx="4804363" cy="1929688"/>
          </a:xfrm>
        </p:grpSpPr>
        <p:pic>
          <p:nvPicPr>
            <p:cNvPr id="10" name="Picture 9"/>
            <p:cNvPicPr>
              <a:picLocks noChangeAspect="1"/>
            </p:cNvPicPr>
            <p:nvPr/>
          </p:nvPicPr>
          <p:blipFill>
            <a:blip r:embed="rId4"/>
            <a:stretch>
              <a:fillRect/>
            </a:stretch>
          </p:blipFill>
          <p:spPr>
            <a:xfrm>
              <a:off x="235105" y="1881965"/>
              <a:ext cx="3104181" cy="263526"/>
            </a:xfrm>
            <a:prstGeom prst="rect">
              <a:avLst/>
            </a:prstGeom>
          </p:spPr>
        </p:pic>
        <p:sp>
          <p:nvSpPr>
            <p:cNvPr id="11" name="Title 4">
              <a:extLst>
                <a:ext uri="{FF2B5EF4-FFF2-40B4-BE49-F238E27FC236}">
                  <a16:creationId xmlns:a16="http://schemas.microsoft.com/office/drawing/2014/main" id="{27228BAE-048B-681E-DD8D-BD96B22560E0}"/>
                </a:ext>
              </a:extLst>
            </p:cNvPr>
            <p:cNvSpPr txBox="1">
              <a:spLocks/>
            </p:cNvSpPr>
            <p:nvPr/>
          </p:nvSpPr>
          <p:spPr>
            <a:xfrm>
              <a:off x="89638" y="1389204"/>
              <a:ext cx="4804363" cy="90010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4000" dirty="0" smtClean="0">
                  <a:solidFill>
                    <a:schemeClr val="accent1">
                      <a:lumMod val="75000"/>
                    </a:schemeClr>
                  </a:solidFill>
                </a:rPr>
                <a:t>Computer </a:t>
              </a:r>
              <a:r>
                <a:rPr lang="en-US" sz="4000" dirty="0" smtClean="0">
                  <a:solidFill>
                    <a:srgbClr val="00B0F0"/>
                  </a:solidFill>
                </a:rPr>
                <a:t>Vision</a:t>
              </a:r>
              <a:endParaRPr lang="en-US" sz="4000" dirty="0">
                <a:solidFill>
                  <a:srgbClr val="00B0F0"/>
                </a:solidFill>
              </a:endParaRPr>
            </a:p>
          </p:txBody>
        </p:sp>
        <p:grpSp>
          <p:nvGrpSpPr>
            <p:cNvPr id="12" name="Group 11">
              <a:extLst>
                <a:ext uri="{FF2B5EF4-FFF2-40B4-BE49-F238E27FC236}">
                  <a16:creationId xmlns:a16="http://schemas.microsoft.com/office/drawing/2014/main" id="{2AABCB87-2ECC-4C03-B5BB-6EE11C8A4485}"/>
                </a:ext>
              </a:extLst>
            </p:cNvPr>
            <p:cNvGrpSpPr/>
            <p:nvPr/>
          </p:nvGrpSpPr>
          <p:grpSpPr>
            <a:xfrm>
              <a:off x="89638" y="359621"/>
              <a:ext cx="3064025" cy="1516520"/>
              <a:chOff x="4853562" y="1589418"/>
              <a:chExt cx="2609520" cy="1291565"/>
            </a:xfrm>
          </p:grpSpPr>
          <p:sp>
            <p:nvSpPr>
              <p:cNvPr id="19" name="Freeform 18">
                <a:extLst>
                  <a:ext uri="{FF2B5EF4-FFF2-40B4-BE49-F238E27FC236}">
                    <a16:creationId xmlns:a16="http://schemas.microsoft.com/office/drawing/2014/main" id="{03546B24-FABC-4B2A-A80F-B03654D56A7D}"/>
                  </a:ext>
                </a:extLst>
              </p:cNvPr>
              <p:cNvSpPr>
                <a:spLocks noChangeAspect="1"/>
              </p:cNvSpPr>
              <p:nvPr/>
            </p:nvSpPr>
            <p:spPr>
              <a:xfrm flipH="1">
                <a:off x="4853562" y="1589418"/>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3601">
                  <a:solidFill>
                    <a:schemeClr val="tx1"/>
                  </a:solidFill>
                </a:endParaRPr>
              </a:p>
            </p:txBody>
          </p:sp>
          <p:sp>
            <p:nvSpPr>
              <p:cNvPr id="20" name="Freeform 19">
                <a:extLst>
                  <a:ext uri="{FF2B5EF4-FFF2-40B4-BE49-F238E27FC236}">
                    <a16:creationId xmlns:a16="http://schemas.microsoft.com/office/drawing/2014/main" id="{02E1A011-CDEA-4BBC-B725-C88AF5464891}"/>
                  </a:ext>
                </a:extLst>
              </p:cNvPr>
              <p:cNvSpPr>
                <a:spLocks noChangeAspect="1"/>
              </p:cNvSpPr>
              <p:nvPr/>
            </p:nvSpPr>
            <p:spPr>
              <a:xfrm flipH="1">
                <a:off x="5230834" y="1678285"/>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3601" dirty="0">
                  <a:solidFill>
                    <a:schemeClr val="tx1"/>
                  </a:solidFill>
                </a:endParaRPr>
              </a:p>
            </p:txBody>
          </p:sp>
        </p:grpSp>
        <p:grpSp>
          <p:nvGrpSpPr>
            <p:cNvPr id="13" name="Group 12">
              <a:extLst>
                <a:ext uri="{FF2B5EF4-FFF2-40B4-BE49-F238E27FC236}">
                  <a16:creationId xmlns:a16="http://schemas.microsoft.com/office/drawing/2014/main" id="{AB8BC7BC-BF58-402E-9A69-AA9226DE7CAA}"/>
                </a:ext>
              </a:extLst>
            </p:cNvPr>
            <p:cNvGrpSpPr/>
            <p:nvPr/>
          </p:nvGrpSpPr>
          <p:grpSpPr>
            <a:xfrm>
              <a:off x="1176068" y="503243"/>
              <a:ext cx="1334145" cy="620384"/>
              <a:chOff x="7439031" y="1585639"/>
              <a:chExt cx="2143740" cy="996849"/>
            </a:xfrm>
            <a:solidFill>
              <a:schemeClr val="accent6"/>
            </a:solidFill>
          </p:grpSpPr>
          <p:sp>
            <p:nvSpPr>
              <p:cNvPr id="17" name="Freeform: Shape 66">
                <a:extLst>
                  <a:ext uri="{FF2B5EF4-FFF2-40B4-BE49-F238E27FC236}">
                    <a16:creationId xmlns:a16="http://schemas.microsoft.com/office/drawing/2014/main" id="{2A081543-B9FF-49B1-8EEF-ABDF5438EDCD}"/>
                  </a:ext>
                </a:extLst>
              </p:cNvPr>
              <p:cNvSpPr/>
              <p:nvPr/>
            </p:nvSpPr>
            <p:spPr>
              <a:xfrm>
                <a:off x="7439031" y="1585639"/>
                <a:ext cx="2143740" cy="996849"/>
              </a:xfrm>
              <a:custGeom>
                <a:avLst/>
                <a:gdLst/>
                <a:ahLst/>
                <a:cxnLst/>
                <a:rect l="l" t="t" r="r" b="b"/>
                <a:pathLst>
                  <a:path w="1862733" h="866179">
                    <a:moveTo>
                      <a:pt x="794147" y="204787"/>
                    </a:moveTo>
                    <a:cubicBezTo>
                      <a:pt x="745605" y="204787"/>
                      <a:pt x="701637" y="218416"/>
                      <a:pt x="662244" y="245673"/>
                    </a:cubicBezTo>
                    <a:cubicBezTo>
                      <a:pt x="622851" y="272930"/>
                      <a:pt x="594798" y="309240"/>
                      <a:pt x="578086" y="354601"/>
                    </a:cubicBezTo>
                    <a:cubicBezTo>
                      <a:pt x="568536" y="380467"/>
                      <a:pt x="563761" y="406729"/>
                      <a:pt x="563761" y="433387"/>
                    </a:cubicBezTo>
                    <a:cubicBezTo>
                      <a:pt x="563761" y="488299"/>
                      <a:pt x="582064" y="537440"/>
                      <a:pt x="618670" y="580811"/>
                    </a:cubicBezTo>
                    <a:cubicBezTo>
                      <a:pt x="664031" y="634532"/>
                      <a:pt x="722524" y="661392"/>
                      <a:pt x="794147" y="661392"/>
                    </a:cubicBezTo>
                    <a:cubicBezTo>
                      <a:pt x="865771" y="661392"/>
                      <a:pt x="924462" y="634733"/>
                      <a:pt x="970220" y="581415"/>
                    </a:cubicBezTo>
                    <a:cubicBezTo>
                      <a:pt x="1006826" y="538838"/>
                      <a:pt x="1025128" y="489496"/>
                      <a:pt x="1025128" y="433387"/>
                    </a:cubicBezTo>
                    <a:cubicBezTo>
                      <a:pt x="1025128" y="376088"/>
                      <a:pt x="1006826" y="326547"/>
                      <a:pt x="970220" y="284764"/>
                    </a:cubicBezTo>
                    <a:cubicBezTo>
                      <a:pt x="923265" y="231446"/>
                      <a:pt x="864574" y="204787"/>
                      <a:pt x="794147" y="204787"/>
                    </a:cubicBezTo>
                    <a:close/>
                    <a:moveTo>
                      <a:pt x="1304330" y="24408"/>
                    </a:moveTo>
                    <a:lnTo>
                      <a:pt x="1862733" y="24408"/>
                    </a:lnTo>
                    <a:lnTo>
                      <a:pt x="1862733" y="200620"/>
                    </a:lnTo>
                    <a:lnTo>
                      <a:pt x="1687711" y="200620"/>
                    </a:lnTo>
                    <a:lnTo>
                      <a:pt x="1687711" y="837009"/>
                    </a:lnTo>
                    <a:lnTo>
                      <a:pt x="1476375" y="837009"/>
                    </a:lnTo>
                    <a:lnTo>
                      <a:pt x="1476375" y="200620"/>
                    </a:lnTo>
                    <a:lnTo>
                      <a:pt x="1304330" y="200620"/>
                    </a:lnTo>
                    <a:close/>
                    <a:moveTo>
                      <a:pt x="0" y="24408"/>
                    </a:moveTo>
                    <a:lnTo>
                      <a:pt x="211336" y="24408"/>
                    </a:lnTo>
                    <a:lnTo>
                      <a:pt x="211336" y="837009"/>
                    </a:lnTo>
                    <a:lnTo>
                      <a:pt x="0" y="837009"/>
                    </a:lnTo>
                    <a:close/>
                    <a:moveTo>
                      <a:pt x="794147" y="0"/>
                    </a:moveTo>
                    <a:cubicBezTo>
                      <a:pt x="937022" y="0"/>
                      <a:pt x="1050330" y="47426"/>
                      <a:pt x="1134071" y="142280"/>
                    </a:cubicBezTo>
                    <a:cubicBezTo>
                      <a:pt x="1207493" y="225623"/>
                      <a:pt x="1244204" y="322659"/>
                      <a:pt x="1244204" y="433387"/>
                    </a:cubicBezTo>
                    <a:cubicBezTo>
                      <a:pt x="1244204" y="543719"/>
                      <a:pt x="1207493" y="640556"/>
                      <a:pt x="1134071" y="723900"/>
                    </a:cubicBezTo>
                    <a:cubicBezTo>
                      <a:pt x="1050330" y="818753"/>
                      <a:pt x="937022" y="866179"/>
                      <a:pt x="794147" y="866179"/>
                    </a:cubicBezTo>
                    <a:cubicBezTo>
                      <a:pt x="651669" y="866179"/>
                      <a:pt x="538560" y="818753"/>
                      <a:pt x="454819" y="723900"/>
                    </a:cubicBezTo>
                    <a:cubicBezTo>
                      <a:pt x="381397" y="640556"/>
                      <a:pt x="344686" y="543719"/>
                      <a:pt x="344686" y="433387"/>
                    </a:cubicBezTo>
                    <a:cubicBezTo>
                      <a:pt x="344686" y="382984"/>
                      <a:pt x="354608" y="331291"/>
                      <a:pt x="374452" y="278308"/>
                    </a:cubicBezTo>
                    <a:cubicBezTo>
                      <a:pt x="394296" y="225326"/>
                      <a:pt x="420886" y="179983"/>
                      <a:pt x="454224" y="142280"/>
                    </a:cubicBezTo>
                    <a:cubicBezTo>
                      <a:pt x="537964" y="47426"/>
                      <a:pt x="651272" y="0"/>
                      <a:pt x="794147" y="0"/>
                    </a:cubicBezTo>
                    <a:close/>
                  </a:path>
                </a:pathLst>
              </a:cu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dirty="0"/>
              </a:p>
            </p:txBody>
          </p:sp>
          <p:sp>
            <p:nvSpPr>
              <p:cNvPr id="18" name="Freeform: Shape 67">
                <a:extLst>
                  <a:ext uri="{FF2B5EF4-FFF2-40B4-BE49-F238E27FC236}">
                    <a16:creationId xmlns:a16="http://schemas.microsoft.com/office/drawing/2014/main" id="{275D1FAA-C13F-4A6B-BA37-7704CFB7ADCD}"/>
                  </a:ext>
                </a:extLst>
              </p:cNvPr>
              <p:cNvSpPr/>
              <p:nvPr/>
            </p:nvSpPr>
            <p:spPr>
              <a:xfrm>
                <a:off x="8174174" y="1963600"/>
                <a:ext cx="443936" cy="326799"/>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4" name="Subtitle 2">
              <a:extLst>
                <a:ext uri="{FF2B5EF4-FFF2-40B4-BE49-F238E27FC236}">
                  <a16:creationId xmlns:a16="http://schemas.microsoft.com/office/drawing/2014/main" id="{53858C97-DA2F-8866-47CC-CDF4077BBF9D}"/>
                </a:ext>
              </a:extLst>
            </p:cNvPr>
            <p:cNvSpPr txBox="1">
              <a:spLocks/>
            </p:cNvSpPr>
            <p:nvPr/>
          </p:nvSpPr>
          <p:spPr>
            <a:xfrm>
              <a:off x="1560697" y="757061"/>
              <a:ext cx="729275" cy="203382"/>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smtClean="0">
                  <a:solidFill>
                    <a:srgbClr val="7030A0"/>
                  </a:solidFill>
                </a:rPr>
                <a:t>PDS</a:t>
              </a:r>
              <a:endParaRPr lang="en-US" sz="1600" dirty="0">
                <a:solidFill>
                  <a:srgbClr val="7030A0"/>
                </a:solidFill>
              </a:endParaRPr>
            </a:p>
          </p:txBody>
        </p:sp>
      </p:grpSp>
      <p:sp>
        <p:nvSpPr>
          <p:cNvPr id="22" name="Rectangle 21"/>
          <p:cNvSpPr/>
          <p:nvPr/>
        </p:nvSpPr>
        <p:spPr>
          <a:xfrm>
            <a:off x="7422759" y="6450327"/>
            <a:ext cx="4973781" cy="369332"/>
          </a:xfrm>
          <a:prstGeom prst="rect">
            <a:avLst/>
          </a:prstGeom>
        </p:spPr>
        <p:txBody>
          <a:bodyPr wrap="square">
            <a:spAutoFit/>
          </a:bodyPr>
          <a:lstStyle/>
          <a:p>
            <a:r>
              <a:rPr lang="en-US" dirty="0"/>
              <a:t>https://www.youtube.com/@AmelOline/videos</a:t>
            </a:r>
          </a:p>
        </p:txBody>
      </p:sp>
      <p:sp>
        <p:nvSpPr>
          <p:cNvPr id="23" name="Rectangle 22"/>
          <p:cNvSpPr/>
          <p:nvPr/>
        </p:nvSpPr>
        <p:spPr>
          <a:xfrm>
            <a:off x="9121598" y="6217708"/>
            <a:ext cx="3070402" cy="369332"/>
          </a:xfrm>
          <a:prstGeom prst="rect">
            <a:avLst/>
          </a:prstGeom>
        </p:spPr>
        <p:txBody>
          <a:bodyPr wrap="square">
            <a:spAutoFit/>
          </a:bodyPr>
          <a:lstStyle/>
          <a:p>
            <a:r>
              <a:rPr lang="en-US" dirty="0"/>
              <a:t>https://github.com/siagianp</a:t>
            </a:r>
          </a:p>
        </p:txBody>
      </p:sp>
      <p:sp>
        <p:nvSpPr>
          <p:cNvPr id="2" name="Rectangle 1"/>
          <p:cNvSpPr/>
          <p:nvPr/>
        </p:nvSpPr>
        <p:spPr>
          <a:xfrm>
            <a:off x="348815" y="6476673"/>
            <a:ext cx="7073944" cy="369332"/>
          </a:xfrm>
          <a:prstGeom prst="rect">
            <a:avLst/>
          </a:prstGeom>
        </p:spPr>
        <p:txBody>
          <a:bodyPr wrap="square">
            <a:spAutoFit/>
          </a:bodyPr>
          <a:lstStyle/>
          <a:p>
            <a:r>
              <a:rPr lang="en-US" dirty="0"/>
              <a:t>https</a:t>
            </a:r>
            <a:r>
              <a:rPr lang="en-US" dirty="0" smtClean="0"/>
              <a:t>://github.com/amelcharolinesgn2/IoT_simulator-mqtt-NodeRed</a:t>
            </a:r>
            <a:endParaRPr lang="en-US" dirty="0"/>
          </a:p>
        </p:txBody>
      </p:sp>
      <p:pic>
        <p:nvPicPr>
          <p:cNvPr id="4" name="Picture 3"/>
          <p:cNvPicPr>
            <a:picLocks noChangeAspect="1"/>
          </p:cNvPicPr>
          <p:nvPr/>
        </p:nvPicPr>
        <p:blipFill>
          <a:blip r:embed="rId5"/>
          <a:stretch>
            <a:fillRect/>
          </a:stretch>
        </p:blipFill>
        <p:spPr>
          <a:xfrm>
            <a:off x="2611743" y="2639596"/>
            <a:ext cx="446086" cy="635863"/>
          </a:xfrm>
          <a:prstGeom prst="rect">
            <a:avLst/>
          </a:prstGeom>
        </p:spPr>
      </p:pic>
      <p:pic>
        <p:nvPicPr>
          <p:cNvPr id="5" name="Picture 4"/>
          <p:cNvPicPr>
            <a:picLocks noChangeAspect="1"/>
          </p:cNvPicPr>
          <p:nvPr/>
        </p:nvPicPr>
        <p:blipFill>
          <a:blip r:embed="rId6"/>
          <a:stretch>
            <a:fillRect/>
          </a:stretch>
        </p:blipFill>
        <p:spPr>
          <a:xfrm>
            <a:off x="1914363" y="2655435"/>
            <a:ext cx="613391" cy="582721"/>
          </a:xfrm>
          <a:prstGeom prst="rect">
            <a:avLst/>
          </a:prstGeom>
        </p:spPr>
      </p:pic>
      <p:pic>
        <p:nvPicPr>
          <p:cNvPr id="6" name="Picture 5"/>
          <p:cNvPicPr>
            <a:picLocks noChangeAspect="1"/>
          </p:cNvPicPr>
          <p:nvPr/>
        </p:nvPicPr>
        <p:blipFill>
          <a:blip r:embed="rId7"/>
          <a:stretch>
            <a:fillRect/>
          </a:stretch>
        </p:blipFill>
        <p:spPr>
          <a:xfrm>
            <a:off x="1053045" y="2639596"/>
            <a:ext cx="599662" cy="577554"/>
          </a:xfrm>
          <a:prstGeom prst="rect">
            <a:avLst/>
          </a:prstGeom>
        </p:spPr>
      </p:pic>
      <p:sp>
        <p:nvSpPr>
          <p:cNvPr id="26" name="Subtitle 2"/>
          <p:cNvSpPr txBox="1">
            <a:spLocks/>
          </p:cNvSpPr>
          <p:nvPr/>
        </p:nvSpPr>
        <p:spPr>
          <a:xfrm>
            <a:off x="3138827" y="3783967"/>
            <a:ext cx="5287688" cy="5210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dirty="0" smtClean="0">
                <a:solidFill>
                  <a:srgbClr val="002060"/>
                </a:solidFill>
              </a:rPr>
              <a:t>Chapter </a:t>
            </a:r>
            <a:r>
              <a:rPr lang="en-US" b="1" dirty="0" smtClean="0">
                <a:solidFill>
                  <a:srgbClr val="002060"/>
                </a:solidFill>
              </a:rPr>
              <a:t>5:</a:t>
            </a:r>
            <a:endParaRPr lang="en-US" dirty="0">
              <a:solidFill>
                <a:srgbClr val="00B0F0"/>
              </a:solidFill>
            </a:endParaRPr>
          </a:p>
        </p:txBody>
      </p:sp>
      <p:sp>
        <p:nvSpPr>
          <p:cNvPr id="27" name="Title 1"/>
          <p:cNvSpPr txBox="1">
            <a:spLocks/>
          </p:cNvSpPr>
          <p:nvPr/>
        </p:nvSpPr>
        <p:spPr>
          <a:xfrm>
            <a:off x="1645200" y="4241208"/>
            <a:ext cx="10515600" cy="1325563"/>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TW" dirty="0">
                <a:solidFill>
                  <a:srgbClr val="00B0F0"/>
                </a:solidFill>
              </a:rPr>
              <a:t>Deep Learning</a:t>
            </a:r>
            <a:endParaRPr lang="en-US" dirty="0">
              <a:solidFill>
                <a:srgbClr val="00B0F0"/>
              </a:solidFill>
            </a:endParaRPr>
          </a:p>
        </p:txBody>
      </p:sp>
    </p:spTree>
    <p:extLst>
      <p:ext uri="{BB962C8B-B14F-4D97-AF65-F5344CB8AC3E}">
        <p14:creationId xmlns:p14="http://schemas.microsoft.com/office/powerpoint/2010/main" val="2821649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endParaRPr lang="zh-TW" altLang="en-US" dirty="0"/>
          </a:p>
        </p:txBody>
      </p:sp>
      <p:pic>
        <p:nvPicPr>
          <p:cNvPr id="4" name="圖片 3"/>
          <p:cNvPicPr>
            <a:picLocks noChangeAspect="1"/>
          </p:cNvPicPr>
          <p:nvPr/>
        </p:nvPicPr>
        <p:blipFill>
          <a:blip r:embed="rId2"/>
          <a:stretch>
            <a:fillRect/>
          </a:stretch>
        </p:blipFill>
        <p:spPr>
          <a:xfrm rot="5400000">
            <a:off x="5550217" y="2617302"/>
            <a:ext cx="5940000" cy="1435649"/>
          </a:xfrm>
          <a:prstGeom prst="rect">
            <a:avLst/>
          </a:prstGeom>
        </p:spPr>
      </p:pic>
      <p:pic>
        <p:nvPicPr>
          <p:cNvPr id="5" name="圖片 4"/>
          <p:cNvPicPr>
            <a:picLocks noChangeAspect="1"/>
          </p:cNvPicPr>
          <p:nvPr/>
        </p:nvPicPr>
        <p:blipFill>
          <a:blip r:embed="rId3"/>
          <a:stretch>
            <a:fillRect/>
          </a:stretch>
        </p:blipFill>
        <p:spPr>
          <a:xfrm rot="16200000">
            <a:off x="2650468" y="4736078"/>
            <a:ext cx="2160000" cy="711056"/>
          </a:xfrm>
          <a:prstGeom prst="rect">
            <a:avLst/>
          </a:prstGeom>
        </p:spPr>
      </p:pic>
      <p:pic>
        <p:nvPicPr>
          <p:cNvPr id="6" name="圖片 5"/>
          <p:cNvPicPr>
            <a:picLocks noChangeAspect="1"/>
          </p:cNvPicPr>
          <p:nvPr/>
        </p:nvPicPr>
        <p:blipFill>
          <a:blip r:embed="rId4"/>
          <a:stretch>
            <a:fillRect/>
          </a:stretch>
        </p:blipFill>
        <p:spPr>
          <a:xfrm flipV="1">
            <a:off x="5678004" y="1225508"/>
            <a:ext cx="951870" cy="5130000"/>
          </a:xfrm>
          <a:prstGeom prst="rect">
            <a:avLst/>
          </a:prstGeom>
        </p:spPr>
      </p:pic>
      <p:sp>
        <p:nvSpPr>
          <p:cNvPr id="8" name="文字方塊 7"/>
          <p:cNvSpPr txBox="1"/>
          <p:nvPr/>
        </p:nvSpPr>
        <p:spPr>
          <a:xfrm>
            <a:off x="3127225" y="3267469"/>
            <a:ext cx="1215431"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8 layers</a:t>
            </a:r>
            <a:endParaRPr lang="zh-TW" altLang="en-US" sz="2400" dirty="0"/>
          </a:p>
        </p:txBody>
      </p:sp>
      <p:sp>
        <p:nvSpPr>
          <p:cNvPr id="9" name="文字方塊 8"/>
          <p:cNvSpPr txBox="1"/>
          <p:nvPr/>
        </p:nvSpPr>
        <p:spPr>
          <a:xfrm>
            <a:off x="6077549" y="2089407"/>
            <a:ext cx="1416156"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19 layers</a:t>
            </a:r>
            <a:endParaRPr lang="zh-TW" altLang="en-US" sz="2400" dirty="0"/>
          </a:p>
        </p:txBody>
      </p:sp>
      <p:sp>
        <p:nvSpPr>
          <p:cNvPr id="10" name="文字方塊 9"/>
          <p:cNvSpPr txBox="1"/>
          <p:nvPr/>
        </p:nvSpPr>
        <p:spPr>
          <a:xfrm>
            <a:off x="8623194" y="1065630"/>
            <a:ext cx="1416156"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22 layers</a:t>
            </a:r>
            <a:endParaRPr lang="zh-TW" altLang="en-US" sz="2400" dirty="0"/>
          </a:p>
        </p:txBody>
      </p:sp>
      <p:sp>
        <p:nvSpPr>
          <p:cNvPr id="11" name="文字方塊 10"/>
          <p:cNvSpPr txBox="1"/>
          <p:nvPr/>
        </p:nvSpPr>
        <p:spPr>
          <a:xfrm>
            <a:off x="2417548" y="6214212"/>
            <a:ext cx="2464174" cy="461665"/>
          </a:xfrm>
          <a:prstGeom prst="rect">
            <a:avLst/>
          </a:prstGeom>
          <a:noFill/>
        </p:spPr>
        <p:txBody>
          <a:bodyPr wrap="square" rtlCol="0">
            <a:spAutoFit/>
          </a:bodyPr>
          <a:lstStyle/>
          <a:p>
            <a:pPr algn="ctr"/>
            <a:r>
              <a:rPr lang="en-US" altLang="zh-TW" sz="2400" dirty="0" err="1"/>
              <a:t>AlexNet</a:t>
            </a:r>
            <a:r>
              <a:rPr lang="en-US" altLang="zh-TW" sz="2400" dirty="0"/>
              <a:t> (2012)</a:t>
            </a:r>
            <a:endParaRPr lang="zh-TW" altLang="en-US" sz="2400" dirty="0"/>
          </a:p>
        </p:txBody>
      </p:sp>
      <p:sp>
        <p:nvSpPr>
          <p:cNvPr id="13" name="文字方塊 12"/>
          <p:cNvSpPr txBox="1"/>
          <p:nvPr/>
        </p:nvSpPr>
        <p:spPr>
          <a:xfrm>
            <a:off x="5171336" y="6260152"/>
            <a:ext cx="1870262" cy="461665"/>
          </a:xfrm>
          <a:prstGeom prst="rect">
            <a:avLst/>
          </a:prstGeom>
          <a:noFill/>
        </p:spPr>
        <p:txBody>
          <a:bodyPr wrap="square" rtlCol="0">
            <a:spAutoFit/>
          </a:bodyPr>
          <a:lstStyle/>
          <a:p>
            <a:pPr algn="ctr"/>
            <a:r>
              <a:rPr lang="en-US" altLang="zh-TW" sz="2400" dirty="0"/>
              <a:t>VGG (2014)</a:t>
            </a:r>
            <a:endParaRPr lang="zh-TW" altLang="en-US" sz="2400" dirty="0"/>
          </a:p>
        </p:txBody>
      </p:sp>
      <p:sp>
        <p:nvSpPr>
          <p:cNvPr id="14" name="文字方塊 13"/>
          <p:cNvSpPr txBox="1"/>
          <p:nvPr/>
        </p:nvSpPr>
        <p:spPr>
          <a:xfrm>
            <a:off x="7477757" y="6228241"/>
            <a:ext cx="2450981" cy="461665"/>
          </a:xfrm>
          <a:prstGeom prst="rect">
            <a:avLst/>
          </a:prstGeom>
          <a:noFill/>
        </p:spPr>
        <p:txBody>
          <a:bodyPr wrap="square" rtlCol="0">
            <a:spAutoFit/>
          </a:bodyPr>
          <a:lstStyle/>
          <a:p>
            <a:pPr algn="ctr"/>
            <a:r>
              <a:rPr lang="en-US" altLang="zh-TW" sz="2400" dirty="0" err="1"/>
              <a:t>GoogleNet</a:t>
            </a:r>
            <a:r>
              <a:rPr lang="en-US" altLang="zh-TW" sz="2400" dirty="0"/>
              <a:t> (2014)</a:t>
            </a:r>
            <a:endParaRPr lang="zh-TW" altLang="en-US" sz="2400" dirty="0"/>
          </a:p>
        </p:txBody>
      </p:sp>
      <p:sp>
        <p:nvSpPr>
          <p:cNvPr id="15" name="文字方塊 14"/>
          <p:cNvSpPr txBox="1"/>
          <p:nvPr/>
        </p:nvSpPr>
        <p:spPr>
          <a:xfrm>
            <a:off x="2313648" y="4571388"/>
            <a:ext cx="1270000" cy="461665"/>
          </a:xfrm>
          <a:prstGeom prst="rect">
            <a:avLst/>
          </a:prstGeom>
          <a:noFill/>
        </p:spPr>
        <p:txBody>
          <a:bodyPr wrap="square" rtlCol="0">
            <a:spAutoFit/>
          </a:bodyPr>
          <a:lstStyle/>
          <a:p>
            <a:pPr algn="ctr"/>
            <a:r>
              <a:rPr lang="en-US" altLang="zh-TW" sz="2400" dirty="0">
                <a:solidFill>
                  <a:srgbClr val="FF0000"/>
                </a:solidFill>
              </a:rPr>
              <a:t>16.4%</a:t>
            </a:r>
            <a:endParaRPr lang="zh-TW" altLang="en-US" sz="2400" dirty="0">
              <a:solidFill>
                <a:srgbClr val="FF0000"/>
              </a:solidFill>
            </a:endParaRPr>
          </a:p>
        </p:txBody>
      </p:sp>
      <p:sp>
        <p:nvSpPr>
          <p:cNvPr id="16" name="文字方塊 15"/>
          <p:cNvSpPr txBox="1"/>
          <p:nvPr/>
        </p:nvSpPr>
        <p:spPr>
          <a:xfrm>
            <a:off x="4577233" y="4016349"/>
            <a:ext cx="1270000" cy="461665"/>
          </a:xfrm>
          <a:prstGeom prst="rect">
            <a:avLst/>
          </a:prstGeom>
          <a:noFill/>
        </p:spPr>
        <p:txBody>
          <a:bodyPr wrap="square" rtlCol="0">
            <a:spAutoFit/>
          </a:bodyPr>
          <a:lstStyle/>
          <a:p>
            <a:pPr algn="ctr"/>
            <a:r>
              <a:rPr lang="en-US" altLang="zh-TW" sz="2400" dirty="0">
                <a:solidFill>
                  <a:srgbClr val="FF0000"/>
                </a:solidFill>
              </a:rPr>
              <a:t>7.3%</a:t>
            </a:r>
            <a:endParaRPr lang="zh-TW" altLang="en-US" sz="2400" dirty="0">
              <a:solidFill>
                <a:srgbClr val="FF0000"/>
              </a:solidFill>
            </a:endParaRPr>
          </a:p>
        </p:txBody>
      </p:sp>
      <p:sp>
        <p:nvSpPr>
          <p:cNvPr id="17" name="文字方塊 16"/>
          <p:cNvSpPr txBox="1"/>
          <p:nvPr/>
        </p:nvSpPr>
        <p:spPr>
          <a:xfrm>
            <a:off x="7051495" y="3790509"/>
            <a:ext cx="1270000" cy="461665"/>
          </a:xfrm>
          <a:prstGeom prst="rect">
            <a:avLst/>
          </a:prstGeom>
          <a:noFill/>
        </p:spPr>
        <p:txBody>
          <a:bodyPr wrap="square" rtlCol="0">
            <a:spAutoFit/>
          </a:bodyPr>
          <a:lstStyle/>
          <a:p>
            <a:pPr algn="ctr"/>
            <a:r>
              <a:rPr lang="en-US" altLang="zh-TW" sz="2400" dirty="0">
                <a:solidFill>
                  <a:srgbClr val="FF0000"/>
                </a:solidFill>
              </a:rPr>
              <a:t>6.7%</a:t>
            </a:r>
            <a:endParaRPr lang="zh-TW" altLang="en-US" sz="2400" dirty="0">
              <a:solidFill>
                <a:srgbClr val="FF0000"/>
              </a:solidFill>
            </a:endParaRPr>
          </a:p>
        </p:txBody>
      </p:sp>
      <p:sp>
        <p:nvSpPr>
          <p:cNvPr id="18" name="矩形 17"/>
          <p:cNvSpPr/>
          <p:nvPr/>
        </p:nvSpPr>
        <p:spPr>
          <a:xfrm>
            <a:off x="1838796" y="1853463"/>
            <a:ext cx="2503860" cy="923330"/>
          </a:xfrm>
          <a:prstGeom prst="rect">
            <a:avLst/>
          </a:prstGeom>
        </p:spPr>
        <p:txBody>
          <a:bodyPr wrap="square">
            <a:spAutoFit/>
          </a:bodyPr>
          <a:lstStyle/>
          <a:p>
            <a:r>
              <a:rPr lang="zh-TW" altLang="en-US" dirty="0"/>
              <a:t>http://cs231n.stanford.edu/slides/winter1516_lecture8.pdf</a:t>
            </a:r>
          </a:p>
        </p:txBody>
      </p:sp>
      <p:sp>
        <p:nvSpPr>
          <p:cNvPr id="12" name="文字方塊 11"/>
          <p:cNvSpPr txBox="1"/>
          <p:nvPr/>
        </p:nvSpPr>
        <p:spPr>
          <a:xfrm>
            <a:off x="1893439" y="258409"/>
            <a:ext cx="5325106" cy="584775"/>
          </a:xfrm>
          <a:prstGeom prst="rect">
            <a:avLst/>
          </a:prstGeom>
          <a:noFill/>
        </p:spPr>
        <p:txBody>
          <a:bodyPr wrap="square" rtlCol="0">
            <a:spAutoFit/>
          </a:bodyPr>
          <a:lstStyle/>
          <a:p>
            <a:pPr algn="ctr"/>
            <a:r>
              <a:rPr lang="en-US" altLang="zh-TW" sz="3200" dirty="0"/>
              <a:t>Deep = Many hidden layers</a:t>
            </a:r>
            <a:endParaRPr lang="zh-TW" altLang="en-US" sz="3200" dirty="0"/>
          </a:p>
        </p:txBody>
      </p:sp>
    </p:spTree>
    <p:extLst>
      <p:ext uri="{BB962C8B-B14F-4D97-AF65-F5344CB8AC3E}">
        <p14:creationId xmlns:p14="http://schemas.microsoft.com/office/powerpoint/2010/main" val="2511600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3" grpId="0"/>
      <p:bldP spid="14" grpId="0"/>
      <p:bldP spid="15" grpId="0"/>
      <p:bldP spid="16"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7617729" y="-420596"/>
            <a:ext cx="454038" cy="6480000"/>
          </a:xfrm>
          <a:prstGeom prst="rect">
            <a:avLst/>
          </a:prstGeom>
        </p:spPr>
      </p:pic>
      <p:pic>
        <p:nvPicPr>
          <p:cNvPr id="5" name="圖片 4"/>
          <p:cNvPicPr>
            <a:picLocks noChangeAspect="1"/>
          </p:cNvPicPr>
          <p:nvPr/>
        </p:nvPicPr>
        <p:blipFill>
          <a:blip r:embed="rId4"/>
          <a:stretch>
            <a:fillRect/>
          </a:stretch>
        </p:blipFill>
        <p:spPr>
          <a:xfrm rot="5400000">
            <a:off x="5548994" y="5398387"/>
            <a:ext cx="932400" cy="225354"/>
          </a:xfrm>
          <a:prstGeom prst="rect">
            <a:avLst/>
          </a:prstGeom>
        </p:spPr>
      </p:pic>
      <p:pic>
        <p:nvPicPr>
          <p:cNvPr id="6" name="圖片 5"/>
          <p:cNvPicPr>
            <a:picLocks noChangeAspect="1"/>
          </p:cNvPicPr>
          <p:nvPr/>
        </p:nvPicPr>
        <p:blipFill>
          <a:blip r:embed="rId5"/>
          <a:stretch>
            <a:fillRect/>
          </a:stretch>
        </p:blipFill>
        <p:spPr>
          <a:xfrm rot="16200000">
            <a:off x="2886159" y="5773421"/>
            <a:ext cx="255600" cy="84142"/>
          </a:xfrm>
          <a:prstGeom prst="rect">
            <a:avLst/>
          </a:prstGeom>
        </p:spPr>
      </p:pic>
      <p:pic>
        <p:nvPicPr>
          <p:cNvPr id="7" name="圖片 6"/>
          <p:cNvPicPr>
            <a:picLocks noChangeAspect="1"/>
          </p:cNvPicPr>
          <p:nvPr/>
        </p:nvPicPr>
        <p:blipFill>
          <a:blip r:embed="rId6"/>
          <a:stretch>
            <a:fillRect/>
          </a:stretch>
        </p:blipFill>
        <p:spPr>
          <a:xfrm flipV="1">
            <a:off x="4400876" y="5136892"/>
            <a:ext cx="149627" cy="806400"/>
          </a:xfrm>
          <a:prstGeom prst="rect">
            <a:avLst/>
          </a:prstGeom>
        </p:spPr>
      </p:pic>
      <p:pic>
        <p:nvPicPr>
          <p:cNvPr id="10" name="圖片 9"/>
          <p:cNvPicPr>
            <a:picLocks noChangeAspect="1"/>
          </p:cNvPicPr>
          <p:nvPr/>
        </p:nvPicPr>
        <p:blipFill>
          <a:blip r:embed="rId7"/>
          <a:stretch>
            <a:fillRect/>
          </a:stretch>
        </p:blipFill>
        <p:spPr>
          <a:xfrm>
            <a:off x="9202877" y="1640939"/>
            <a:ext cx="840310" cy="4276800"/>
          </a:xfrm>
          <a:prstGeom prst="rect">
            <a:avLst/>
          </a:prstGeom>
        </p:spPr>
      </p:pic>
      <p:sp>
        <p:nvSpPr>
          <p:cNvPr id="12" name="文字方塊 11"/>
          <p:cNvSpPr txBox="1"/>
          <p:nvPr/>
        </p:nvSpPr>
        <p:spPr>
          <a:xfrm>
            <a:off x="2261659" y="5927520"/>
            <a:ext cx="1449074" cy="830997"/>
          </a:xfrm>
          <a:prstGeom prst="rect">
            <a:avLst/>
          </a:prstGeom>
          <a:noFill/>
        </p:spPr>
        <p:txBody>
          <a:bodyPr wrap="square" rtlCol="0">
            <a:spAutoFit/>
          </a:bodyPr>
          <a:lstStyle/>
          <a:p>
            <a:pPr algn="ctr"/>
            <a:r>
              <a:rPr lang="en-US" altLang="zh-TW" sz="2400" dirty="0" err="1"/>
              <a:t>AlexNet</a:t>
            </a:r>
            <a:r>
              <a:rPr lang="en-US" altLang="zh-TW" sz="2400" dirty="0"/>
              <a:t> (2012)</a:t>
            </a:r>
            <a:endParaRPr lang="zh-TW" altLang="en-US" sz="2400" dirty="0"/>
          </a:p>
        </p:txBody>
      </p:sp>
      <p:sp>
        <p:nvSpPr>
          <p:cNvPr id="13" name="文字方塊 12"/>
          <p:cNvSpPr txBox="1"/>
          <p:nvPr/>
        </p:nvSpPr>
        <p:spPr>
          <a:xfrm>
            <a:off x="3541258" y="5927519"/>
            <a:ext cx="1870262" cy="830997"/>
          </a:xfrm>
          <a:prstGeom prst="rect">
            <a:avLst/>
          </a:prstGeom>
          <a:noFill/>
        </p:spPr>
        <p:txBody>
          <a:bodyPr wrap="square" rtlCol="0">
            <a:spAutoFit/>
          </a:bodyPr>
          <a:lstStyle/>
          <a:p>
            <a:pPr algn="ctr"/>
            <a:r>
              <a:rPr lang="en-US" altLang="zh-TW" sz="2400" dirty="0"/>
              <a:t>VGG </a:t>
            </a:r>
          </a:p>
          <a:p>
            <a:pPr algn="ctr"/>
            <a:r>
              <a:rPr lang="en-US" altLang="zh-TW" sz="2400" dirty="0"/>
              <a:t>(2014)</a:t>
            </a:r>
            <a:endParaRPr lang="zh-TW" altLang="en-US" sz="2400" dirty="0"/>
          </a:p>
        </p:txBody>
      </p:sp>
      <p:sp>
        <p:nvSpPr>
          <p:cNvPr id="14" name="文字方塊 13"/>
          <p:cNvSpPr txBox="1"/>
          <p:nvPr/>
        </p:nvSpPr>
        <p:spPr>
          <a:xfrm>
            <a:off x="4789705" y="5898490"/>
            <a:ext cx="2450981" cy="830997"/>
          </a:xfrm>
          <a:prstGeom prst="rect">
            <a:avLst/>
          </a:prstGeom>
          <a:noFill/>
        </p:spPr>
        <p:txBody>
          <a:bodyPr wrap="square" rtlCol="0">
            <a:spAutoFit/>
          </a:bodyPr>
          <a:lstStyle/>
          <a:p>
            <a:pPr algn="ctr"/>
            <a:r>
              <a:rPr lang="en-US" altLang="zh-TW" sz="2400" dirty="0" err="1"/>
              <a:t>GoogleNet</a:t>
            </a:r>
            <a:r>
              <a:rPr lang="en-US" altLang="zh-TW" sz="2400" dirty="0"/>
              <a:t> </a:t>
            </a:r>
          </a:p>
          <a:p>
            <a:pPr algn="ctr"/>
            <a:r>
              <a:rPr lang="en-US" altLang="zh-TW" sz="2400" dirty="0"/>
              <a:t>(2014)</a:t>
            </a:r>
            <a:endParaRPr lang="zh-TW" altLang="en-US" sz="2400" dirty="0"/>
          </a:p>
        </p:txBody>
      </p:sp>
      <p:sp>
        <p:nvSpPr>
          <p:cNvPr id="15" name="文字方塊 14"/>
          <p:cNvSpPr txBox="1"/>
          <p:nvPr/>
        </p:nvSpPr>
        <p:spPr>
          <a:xfrm>
            <a:off x="6127788" y="1179275"/>
            <a:ext cx="1652144"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152 layers</a:t>
            </a:r>
            <a:endParaRPr lang="zh-TW" altLang="en-US" sz="2400" dirty="0"/>
          </a:p>
        </p:txBody>
      </p:sp>
      <p:sp>
        <p:nvSpPr>
          <p:cNvPr id="17" name="文字方塊 16"/>
          <p:cNvSpPr txBox="1"/>
          <p:nvPr/>
        </p:nvSpPr>
        <p:spPr>
          <a:xfrm>
            <a:off x="6574100" y="4255316"/>
            <a:ext cx="1270000" cy="461665"/>
          </a:xfrm>
          <a:prstGeom prst="rect">
            <a:avLst/>
          </a:prstGeom>
          <a:noFill/>
        </p:spPr>
        <p:txBody>
          <a:bodyPr wrap="square" rtlCol="0">
            <a:spAutoFit/>
          </a:bodyPr>
          <a:lstStyle/>
          <a:p>
            <a:pPr algn="ctr"/>
            <a:r>
              <a:rPr lang="en-US" altLang="zh-TW" sz="2400" dirty="0">
                <a:solidFill>
                  <a:srgbClr val="FF0000"/>
                </a:solidFill>
              </a:rPr>
              <a:t>3.57%</a:t>
            </a:r>
            <a:endParaRPr lang="zh-TW" altLang="en-US" sz="2400" dirty="0">
              <a:solidFill>
                <a:srgbClr val="FF0000"/>
              </a:solidFill>
            </a:endParaRPr>
          </a:p>
        </p:txBody>
      </p:sp>
      <p:sp>
        <p:nvSpPr>
          <p:cNvPr id="18" name="文字方塊 17"/>
          <p:cNvSpPr txBox="1"/>
          <p:nvPr/>
        </p:nvSpPr>
        <p:spPr>
          <a:xfrm>
            <a:off x="6574101" y="5921900"/>
            <a:ext cx="2450981" cy="830997"/>
          </a:xfrm>
          <a:prstGeom prst="rect">
            <a:avLst/>
          </a:prstGeom>
          <a:noFill/>
        </p:spPr>
        <p:txBody>
          <a:bodyPr wrap="square" rtlCol="0">
            <a:spAutoFit/>
          </a:bodyPr>
          <a:lstStyle/>
          <a:p>
            <a:pPr algn="ctr"/>
            <a:r>
              <a:rPr lang="en-US" altLang="zh-TW" sz="2400" dirty="0"/>
              <a:t>Residual Net </a:t>
            </a:r>
          </a:p>
          <a:p>
            <a:pPr algn="ctr"/>
            <a:r>
              <a:rPr lang="en-US" altLang="zh-TW" sz="2400" dirty="0"/>
              <a:t>(2015)</a:t>
            </a:r>
            <a:endParaRPr lang="zh-TW" altLang="en-US" sz="2400" dirty="0"/>
          </a:p>
        </p:txBody>
      </p:sp>
      <p:sp>
        <p:nvSpPr>
          <p:cNvPr id="19" name="文字方塊 18"/>
          <p:cNvSpPr txBox="1"/>
          <p:nvPr/>
        </p:nvSpPr>
        <p:spPr>
          <a:xfrm>
            <a:off x="8982825" y="5943293"/>
            <a:ext cx="1157567" cy="830997"/>
          </a:xfrm>
          <a:prstGeom prst="rect">
            <a:avLst/>
          </a:prstGeom>
          <a:noFill/>
        </p:spPr>
        <p:txBody>
          <a:bodyPr wrap="square" rtlCol="0">
            <a:spAutoFit/>
          </a:bodyPr>
          <a:lstStyle/>
          <a:p>
            <a:pPr algn="ctr"/>
            <a:r>
              <a:rPr lang="en-US" altLang="zh-TW" sz="2400" dirty="0"/>
              <a:t>Taipei</a:t>
            </a:r>
          </a:p>
          <a:p>
            <a:pPr algn="ctr"/>
            <a:r>
              <a:rPr lang="en-US" altLang="zh-TW" sz="2400" dirty="0"/>
              <a:t>101</a:t>
            </a:r>
            <a:endParaRPr lang="zh-TW" altLang="en-US" sz="2400" dirty="0"/>
          </a:p>
        </p:txBody>
      </p:sp>
      <p:sp>
        <p:nvSpPr>
          <p:cNvPr id="20" name="文字方塊 19"/>
          <p:cNvSpPr txBox="1"/>
          <p:nvPr/>
        </p:nvSpPr>
        <p:spPr>
          <a:xfrm>
            <a:off x="8706194" y="1153595"/>
            <a:ext cx="1652144"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101 layers</a:t>
            </a:r>
            <a:endParaRPr lang="zh-TW" altLang="en-US" sz="2400" dirty="0"/>
          </a:p>
        </p:txBody>
      </p:sp>
      <p:sp>
        <p:nvSpPr>
          <p:cNvPr id="24" name="文字方塊 23"/>
          <p:cNvSpPr txBox="1"/>
          <p:nvPr/>
        </p:nvSpPr>
        <p:spPr>
          <a:xfrm>
            <a:off x="1748124" y="5529772"/>
            <a:ext cx="1270000" cy="461665"/>
          </a:xfrm>
          <a:prstGeom prst="rect">
            <a:avLst/>
          </a:prstGeom>
          <a:noFill/>
        </p:spPr>
        <p:txBody>
          <a:bodyPr wrap="square" rtlCol="0">
            <a:spAutoFit/>
          </a:bodyPr>
          <a:lstStyle/>
          <a:p>
            <a:pPr algn="ctr"/>
            <a:r>
              <a:rPr lang="en-US" altLang="zh-TW" sz="2400" dirty="0">
                <a:solidFill>
                  <a:srgbClr val="FF0000"/>
                </a:solidFill>
              </a:rPr>
              <a:t>16.4%</a:t>
            </a:r>
            <a:endParaRPr lang="zh-TW" altLang="en-US" sz="2400" dirty="0">
              <a:solidFill>
                <a:srgbClr val="FF0000"/>
              </a:solidFill>
            </a:endParaRPr>
          </a:p>
        </p:txBody>
      </p:sp>
      <p:sp>
        <p:nvSpPr>
          <p:cNvPr id="25" name="文字方塊 24"/>
          <p:cNvSpPr txBox="1"/>
          <p:nvPr/>
        </p:nvSpPr>
        <p:spPr>
          <a:xfrm>
            <a:off x="3352754" y="5289960"/>
            <a:ext cx="1270000" cy="461665"/>
          </a:xfrm>
          <a:prstGeom prst="rect">
            <a:avLst/>
          </a:prstGeom>
          <a:noFill/>
        </p:spPr>
        <p:txBody>
          <a:bodyPr wrap="square" rtlCol="0">
            <a:spAutoFit/>
          </a:bodyPr>
          <a:lstStyle/>
          <a:p>
            <a:pPr algn="ctr"/>
            <a:r>
              <a:rPr lang="en-US" altLang="zh-TW" sz="2400" dirty="0">
                <a:solidFill>
                  <a:srgbClr val="FF0000"/>
                </a:solidFill>
              </a:rPr>
              <a:t>7.3%</a:t>
            </a:r>
            <a:endParaRPr lang="zh-TW" altLang="en-US" sz="2400" dirty="0">
              <a:solidFill>
                <a:srgbClr val="FF0000"/>
              </a:solidFill>
            </a:endParaRPr>
          </a:p>
        </p:txBody>
      </p:sp>
      <p:sp>
        <p:nvSpPr>
          <p:cNvPr id="26" name="文字方塊 25"/>
          <p:cNvSpPr txBox="1"/>
          <p:nvPr/>
        </p:nvSpPr>
        <p:spPr>
          <a:xfrm>
            <a:off x="4842821" y="5301373"/>
            <a:ext cx="1270000" cy="461665"/>
          </a:xfrm>
          <a:prstGeom prst="rect">
            <a:avLst/>
          </a:prstGeom>
          <a:noFill/>
        </p:spPr>
        <p:txBody>
          <a:bodyPr wrap="square" rtlCol="0">
            <a:spAutoFit/>
          </a:bodyPr>
          <a:lstStyle/>
          <a:p>
            <a:pPr algn="ctr"/>
            <a:r>
              <a:rPr lang="en-US" altLang="zh-TW" sz="2400" dirty="0">
                <a:solidFill>
                  <a:srgbClr val="FF0000"/>
                </a:solidFill>
              </a:rPr>
              <a:t>6.7%</a:t>
            </a:r>
            <a:endParaRPr lang="zh-TW" altLang="en-US" sz="2400" dirty="0">
              <a:solidFill>
                <a:srgbClr val="FF0000"/>
              </a:solidFill>
            </a:endParaRPr>
          </a:p>
        </p:txBody>
      </p:sp>
      <p:sp>
        <p:nvSpPr>
          <p:cNvPr id="21" name="文字方塊 20"/>
          <p:cNvSpPr txBox="1"/>
          <p:nvPr/>
        </p:nvSpPr>
        <p:spPr>
          <a:xfrm>
            <a:off x="1893439" y="258409"/>
            <a:ext cx="5325106" cy="584775"/>
          </a:xfrm>
          <a:prstGeom prst="rect">
            <a:avLst/>
          </a:prstGeom>
          <a:noFill/>
        </p:spPr>
        <p:txBody>
          <a:bodyPr wrap="square" rtlCol="0">
            <a:spAutoFit/>
          </a:bodyPr>
          <a:lstStyle/>
          <a:p>
            <a:pPr algn="ctr"/>
            <a:r>
              <a:rPr lang="en-US" altLang="zh-TW" sz="3200" dirty="0"/>
              <a:t>Deep = Many hidden layers</a:t>
            </a:r>
            <a:endParaRPr lang="zh-TW" altLang="en-US" sz="3200" dirty="0"/>
          </a:p>
        </p:txBody>
      </p:sp>
      <p:sp>
        <p:nvSpPr>
          <p:cNvPr id="22" name="文字方塊 21"/>
          <p:cNvSpPr txBox="1"/>
          <p:nvPr/>
        </p:nvSpPr>
        <p:spPr>
          <a:xfrm>
            <a:off x="2061541" y="2458509"/>
            <a:ext cx="1480558" cy="830997"/>
          </a:xfrm>
          <a:prstGeom prst="rect">
            <a:avLst/>
          </a:prstGeom>
          <a:noFill/>
        </p:spPr>
        <p:txBody>
          <a:bodyPr wrap="square" rtlCol="0">
            <a:spAutoFit/>
          </a:bodyPr>
          <a:lstStyle/>
          <a:p>
            <a:pPr algn="ctr"/>
            <a:r>
              <a:rPr lang="en-US" altLang="zh-TW" sz="2400" dirty="0"/>
              <a:t>Special </a:t>
            </a:r>
          </a:p>
          <a:p>
            <a:pPr algn="ctr"/>
            <a:r>
              <a:rPr lang="en-US" altLang="zh-TW" sz="2400" dirty="0"/>
              <a:t>structure</a:t>
            </a:r>
            <a:endParaRPr lang="zh-TW" altLang="en-US" sz="2400" dirty="0"/>
          </a:p>
        </p:txBody>
      </p:sp>
      <p:cxnSp>
        <p:nvCxnSpPr>
          <p:cNvPr id="27" name="直線單箭頭接點 26"/>
          <p:cNvCxnSpPr/>
          <p:nvPr/>
        </p:nvCxnSpPr>
        <p:spPr>
          <a:xfrm flipV="1">
            <a:off x="4369981" y="3440761"/>
            <a:ext cx="0" cy="5334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3607574" y="2277151"/>
            <a:ext cx="1567543" cy="319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p:cNvSpPr/>
          <p:nvPr/>
        </p:nvSpPr>
        <p:spPr>
          <a:xfrm>
            <a:off x="3607574" y="3129949"/>
            <a:ext cx="1567543" cy="319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7" name="直線單箭頭接點 36"/>
          <p:cNvCxnSpPr/>
          <p:nvPr/>
        </p:nvCxnSpPr>
        <p:spPr>
          <a:xfrm flipV="1">
            <a:off x="4371356" y="2596465"/>
            <a:ext cx="0" cy="5334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flipV="1">
            <a:off x="4371356" y="1743667"/>
            <a:ext cx="0" cy="5334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橢圓 38"/>
          <p:cNvSpPr/>
          <p:nvPr/>
        </p:nvSpPr>
        <p:spPr>
          <a:xfrm>
            <a:off x="3682866" y="2346808"/>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40" name="橢圓 39"/>
          <p:cNvSpPr/>
          <p:nvPr/>
        </p:nvSpPr>
        <p:spPr>
          <a:xfrm>
            <a:off x="3929927" y="2346357"/>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41" name="橢圓 40"/>
          <p:cNvSpPr/>
          <p:nvPr/>
        </p:nvSpPr>
        <p:spPr>
          <a:xfrm>
            <a:off x="4185220" y="2346357"/>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42" name="橢圓 41"/>
          <p:cNvSpPr/>
          <p:nvPr/>
        </p:nvSpPr>
        <p:spPr>
          <a:xfrm>
            <a:off x="4424875" y="2349351"/>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43" name="橢圓 42"/>
          <p:cNvSpPr/>
          <p:nvPr/>
        </p:nvSpPr>
        <p:spPr>
          <a:xfrm>
            <a:off x="4667525" y="2346357"/>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44" name="橢圓 43"/>
          <p:cNvSpPr/>
          <p:nvPr/>
        </p:nvSpPr>
        <p:spPr>
          <a:xfrm>
            <a:off x="4927229" y="2346168"/>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45" name="橢圓 44"/>
          <p:cNvSpPr/>
          <p:nvPr/>
        </p:nvSpPr>
        <p:spPr>
          <a:xfrm>
            <a:off x="3682866" y="3145329"/>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46" name="橢圓 45"/>
          <p:cNvSpPr/>
          <p:nvPr/>
        </p:nvSpPr>
        <p:spPr>
          <a:xfrm>
            <a:off x="3929927" y="3144878"/>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47" name="橢圓 46"/>
          <p:cNvSpPr/>
          <p:nvPr/>
        </p:nvSpPr>
        <p:spPr>
          <a:xfrm>
            <a:off x="4185220" y="3144878"/>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48" name="橢圓 47"/>
          <p:cNvSpPr/>
          <p:nvPr/>
        </p:nvSpPr>
        <p:spPr>
          <a:xfrm>
            <a:off x="4424875" y="3147872"/>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49" name="橢圓 48"/>
          <p:cNvSpPr/>
          <p:nvPr/>
        </p:nvSpPr>
        <p:spPr>
          <a:xfrm>
            <a:off x="4667525" y="3144878"/>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50" name="橢圓 49"/>
          <p:cNvSpPr/>
          <p:nvPr/>
        </p:nvSpPr>
        <p:spPr>
          <a:xfrm>
            <a:off x="4927229" y="3144689"/>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cxnSp>
        <p:nvCxnSpPr>
          <p:cNvPr id="51" name="直線接點 50"/>
          <p:cNvCxnSpPr/>
          <p:nvPr/>
        </p:nvCxnSpPr>
        <p:spPr>
          <a:xfrm>
            <a:off x="4370338" y="3722251"/>
            <a:ext cx="113677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接點 51"/>
          <p:cNvCxnSpPr/>
          <p:nvPr/>
        </p:nvCxnSpPr>
        <p:spPr>
          <a:xfrm flipV="1">
            <a:off x="5507110" y="2109122"/>
            <a:ext cx="0" cy="15688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接點 52"/>
          <p:cNvCxnSpPr/>
          <p:nvPr/>
        </p:nvCxnSpPr>
        <p:spPr>
          <a:xfrm flipH="1">
            <a:off x="4425353" y="2109122"/>
            <a:ext cx="1040141" cy="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7518401" y="2582804"/>
            <a:ext cx="553367" cy="7887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p:cNvSpPr/>
          <p:nvPr/>
        </p:nvSpPr>
        <p:spPr>
          <a:xfrm>
            <a:off x="2056734" y="1673579"/>
            <a:ext cx="3674221" cy="24399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接點 8"/>
          <p:cNvCxnSpPr>
            <a:cxnSpLocks/>
          </p:cNvCxnSpPr>
          <p:nvPr/>
        </p:nvCxnSpPr>
        <p:spPr>
          <a:xfrm flipH="1" flipV="1">
            <a:off x="5719384" y="1672463"/>
            <a:ext cx="1799017" cy="91034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直線接點 56"/>
          <p:cNvCxnSpPr>
            <a:cxnSpLocks/>
          </p:cNvCxnSpPr>
          <p:nvPr/>
        </p:nvCxnSpPr>
        <p:spPr>
          <a:xfrm flipH="1">
            <a:off x="5742526" y="3392377"/>
            <a:ext cx="1752733" cy="72117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056734" y="4207262"/>
            <a:ext cx="3692935" cy="923330"/>
          </a:xfrm>
          <a:prstGeom prst="rect">
            <a:avLst/>
          </a:prstGeom>
        </p:spPr>
        <p:txBody>
          <a:bodyPr wrap="square">
            <a:spAutoFit/>
          </a:bodyPr>
          <a:lstStyle/>
          <a:p>
            <a:r>
              <a:rPr lang="en-US" altLang="zh-TW" dirty="0"/>
              <a:t>Ref: </a:t>
            </a:r>
            <a:r>
              <a:rPr lang="zh-TW" altLang="en-US" dirty="0"/>
              <a:t>https://www.youtube.com/watch?v=dxB6299gpvI</a:t>
            </a:r>
          </a:p>
        </p:txBody>
      </p:sp>
    </p:spTree>
    <p:extLst>
      <p:ext uri="{BB962C8B-B14F-4D97-AF65-F5344CB8AC3E}">
        <p14:creationId xmlns:p14="http://schemas.microsoft.com/office/powerpoint/2010/main" val="1824151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P spid="22" grpId="0"/>
      <p:bldP spid="35" grpId="0" animBg="1"/>
      <p:bldP spid="36"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5" grpId="0" animBg="1"/>
      <p:bldP spid="56" grpId="0" animBg="1"/>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文字方塊 7"/>
              <p:cNvSpPr txBox="1"/>
              <p:nvPr/>
            </p:nvSpPr>
            <p:spPr>
              <a:xfrm>
                <a:off x="2742012" y="5073420"/>
                <a:ext cx="491865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800" i="1">
                          <a:latin typeface="Cambria Math" panose="02040503050406030204" pitchFamily="18" charset="0"/>
                        </a:rPr>
                        <m:t>𝜎</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                                                       </m:t>
                          </m:r>
                        </m:e>
                      </m:d>
                    </m:oMath>
                  </m:oMathPara>
                </a14:m>
                <a:endParaRPr lang="zh-TW" altLang="en-US" sz="2800"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2742012" y="5073420"/>
                <a:ext cx="4918654" cy="430887"/>
              </a:xfrm>
              <a:prstGeom prst="rect">
                <a:avLst/>
              </a:prstGeom>
              <a:blipFill>
                <a:blip r:embed="rId4"/>
                <a:stretch>
                  <a:fillRect/>
                </a:stretch>
              </a:blipFill>
            </p:spPr>
            <p:txBody>
              <a:bodyPr/>
              <a:lstStyle/>
              <a:p>
                <a:r>
                  <a:rPr lang="en-US">
                    <a:noFill/>
                  </a:rPr>
                  <a:t> </a:t>
                </a:r>
              </a:p>
            </p:txBody>
          </p:sp>
        </mc:Fallback>
      </mc:AlternateContent>
      <p:sp>
        <p:nvSpPr>
          <p:cNvPr id="2" name="標題 1"/>
          <p:cNvSpPr>
            <a:spLocks noGrp="1"/>
          </p:cNvSpPr>
          <p:nvPr>
            <p:ph type="title"/>
          </p:nvPr>
        </p:nvSpPr>
        <p:spPr/>
        <p:txBody>
          <a:bodyPr/>
          <a:lstStyle/>
          <a:p>
            <a:r>
              <a:rPr lang="en-US" altLang="zh-TW" dirty="0"/>
              <a:t>Matrix Operation</a:t>
            </a:r>
            <a:endParaRPr lang="zh-TW" altLang="en-US" dirty="0"/>
          </a:p>
        </p:txBody>
      </p:sp>
      <p:cxnSp>
        <p:nvCxnSpPr>
          <p:cNvPr id="13" name="直線單箭頭接點 12"/>
          <p:cNvCxnSpPr/>
          <p:nvPr/>
        </p:nvCxnSpPr>
        <p:spPr>
          <a:xfrm>
            <a:off x="9145462" y="3766881"/>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9145461" y="2107285"/>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橢圓 19"/>
          <p:cNvSpPr/>
          <p:nvPr/>
        </p:nvSpPr>
        <p:spPr>
          <a:xfrm>
            <a:off x="4249104" y="189641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橢圓 20"/>
          <p:cNvSpPr/>
          <p:nvPr/>
        </p:nvSpPr>
        <p:spPr>
          <a:xfrm>
            <a:off x="4237821" y="344410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7" name="橢圓 26"/>
          <p:cNvSpPr/>
          <p:nvPr/>
        </p:nvSpPr>
        <p:spPr>
          <a:xfrm>
            <a:off x="6452526" y="1865715"/>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橢圓 27"/>
          <p:cNvSpPr/>
          <p:nvPr/>
        </p:nvSpPr>
        <p:spPr>
          <a:xfrm>
            <a:off x="6471448" y="343839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1" name="橢圓 30"/>
          <p:cNvSpPr/>
          <p:nvPr/>
        </p:nvSpPr>
        <p:spPr>
          <a:xfrm>
            <a:off x="8606219" y="183848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橢圓 31"/>
          <p:cNvSpPr/>
          <p:nvPr/>
        </p:nvSpPr>
        <p:spPr>
          <a:xfrm>
            <a:off x="8647909" y="343839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grpSp>
        <p:nvGrpSpPr>
          <p:cNvPr id="84" name="群組 83"/>
          <p:cNvGrpSpPr/>
          <p:nvPr/>
        </p:nvGrpSpPr>
        <p:grpSpPr>
          <a:xfrm>
            <a:off x="2632899" y="2172641"/>
            <a:ext cx="1588876" cy="1638300"/>
            <a:chOff x="1013669" y="3459098"/>
            <a:chExt cx="1588876" cy="1638300"/>
          </a:xfrm>
        </p:grpSpPr>
        <p:cxnSp>
          <p:nvCxnSpPr>
            <p:cNvPr id="50" name="直線單箭頭接點 49"/>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群組 82"/>
            <p:cNvGrpSpPr/>
            <p:nvPr/>
          </p:nvGrpSpPr>
          <p:grpSpPr>
            <a:xfrm>
              <a:off x="1025705" y="3459098"/>
              <a:ext cx="1576840" cy="1638300"/>
              <a:chOff x="1025705" y="3459098"/>
              <a:chExt cx="1576840" cy="1638300"/>
            </a:xfrm>
          </p:grpSpPr>
          <p:cxnSp>
            <p:nvCxnSpPr>
              <p:cNvPr id="48" name="直線單箭頭接點 4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5" name="群組 84"/>
          <p:cNvGrpSpPr/>
          <p:nvPr/>
        </p:nvGrpSpPr>
        <p:grpSpPr>
          <a:xfrm>
            <a:off x="4851206" y="2157954"/>
            <a:ext cx="1588876" cy="1638300"/>
            <a:chOff x="1013669" y="3459098"/>
            <a:chExt cx="1588876" cy="1638300"/>
          </a:xfrm>
        </p:grpSpPr>
        <p:cxnSp>
          <p:nvCxnSpPr>
            <p:cNvPr id="86" name="直線單箭頭接點 85"/>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7" name="群組 86"/>
            <p:cNvGrpSpPr/>
            <p:nvPr/>
          </p:nvGrpSpPr>
          <p:grpSpPr>
            <a:xfrm>
              <a:off x="1025705" y="3459098"/>
              <a:ext cx="1576840" cy="1638300"/>
              <a:chOff x="1025705" y="3459098"/>
              <a:chExt cx="1576840" cy="1638300"/>
            </a:xfrm>
          </p:grpSpPr>
          <p:cxnSp>
            <p:nvCxnSpPr>
              <p:cNvPr id="88" name="直線單箭頭接點 8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91" name="群組 90"/>
          <p:cNvGrpSpPr/>
          <p:nvPr/>
        </p:nvGrpSpPr>
        <p:grpSpPr>
          <a:xfrm>
            <a:off x="7051144" y="2138036"/>
            <a:ext cx="1588876" cy="1638300"/>
            <a:chOff x="1013669" y="3459098"/>
            <a:chExt cx="1588876" cy="1638300"/>
          </a:xfrm>
        </p:grpSpPr>
        <p:cxnSp>
          <p:nvCxnSpPr>
            <p:cNvPr id="92" name="直線單箭頭接點 91"/>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3" name="群組 92"/>
            <p:cNvGrpSpPr/>
            <p:nvPr/>
          </p:nvGrpSpPr>
          <p:grpSpPr>
            <a:xfrm>
              <a:off x="1025705" y="3459098"/>
              <a:ext cx="1576840" cy="1638300"/>
              <a:chOff x="1025705" y="3459098"/>
              <a:chExt cx="1576840" cy="1638300"/>
            </a:xfrm>
          </p:grpSpPr>
          <p:cxnSp>
            <p:nvCxnSpPr>
              <p:cNvPr id="94" name="直線單箭頭接點 93"/>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aphicFrame>
        <p:nvGraphicFramePr>
          <p:cNvPr id="100" name="Object 12"/>
          <p:cNvGraphicFramePr>
            <a:graphicFrameLocks noChangeAspect="1"/>
          </p:cNvGraphicFramePr>
          <p:nvPr>
            <p:extLst/>
          </p:nvPr>
        </p:nvGraphicFramePr>
        <p:xfrm>
          <a:off x="9831921" y="3494489"/>
          <a:ext cx="379412" cy="461963"/>
        </p:xfrm>
        <a:graphic>
          <a:graphicData uri="http://schemas.openxmlformats.org/presentationml/2006/ole">
            <mc:AlternateContent xmlns:mc="http://schemas.openxmlformats.org/markup-compatibility/2006">
              <mc:Choice xmlns:v="urn:schemas-microsoft-com:vml" Requires="v">
                <p:oleObj spid="_x0000_s16416" name="方程式" r:id="rId5" imgW="177480" imgH="215640" progId="Equation.3">
                  <p:embed/>
                </p:oleObj>
              </mc:Choice>
              <mc:Fallback>
                <p:oleObj name="方程式" r:id="rId5" imgW="177480" imgH="215640" progId="Equation.3">
                  <p:embed/>
                  <p:pic>
                    <p:nvPicPr>
                      <p:cNvPr id="100" name="Object 12"/>
                      <p:cNvPicPr>
                        <a:picLocks noChangeAspect="1" noChangeArrowheads="1"/>
                      </p:cNvPicPr>
                      <p:nvPr/>
                    </p:nvPicPr>
                    <p:blipFill>
                      <a:blip r:embed="rId6"/>
                      <a:srcRect/>
                      <a:stretch>
                        <a:fillRect/>
                      </a:stretch>
                    </p:blipFill>
                    <p:spPr bwMode="auto">
                      <a:xfrm>
                        <a:off x="9831921" y="3494489"/>
                        <a:ext cx="379412"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1" name="Object 12"/>
          <p:cNvGraphicFramePr>
            <a:graphicFrameLocks noChangeAspect="1"/>
          </p:cNvGraphicFramePr>
          <p:nvPr>
            <p:extLst/>
          </p:nvPr>
        </p:nvGraphicFramePr>
        <p:xfrm>
          <a:off x="9844089" y="1838347"/>
          <a:ext cx="352425" cy="461963"/>
        </p:xfrm>
        <a:graphic>
          <a:graphicData uri="http://schemas.openxmlformats.org/presentationml/2006/ole">
            <mc:AlternateContent xmlns:mc="http://schemas.openxmlformats.org/markup-compatibility/2006">
              <mc:Choice xmlns:v="urn:schemas-microsoft-com:vml" Requires="v">
                <p:oleObj spid="_x0000_s16417" name="方程式" r:id="rId7" imgW="164880" imgH="215640" progId="Equation.3">
                  <p:embed/>
                </p:oleObj>
              </mc:Choice>
              <mc:Fallback>
                <p:oleObj name="方程式" r:id="rId7" imgW="164880" imgH="215640" progId="Equation.3">
                  <p:embed/>
                  <p:pic>
                    <p:nvPicPr>
                      <p:cNvPr id="101" name="Object 12"/>
                      <p:cNvPicPr>
                        <a:picLocks noChangeAspect="1" noChangeArrowheads="1"/>
                      </p:cNvPicPr>
                      <p:nvPr/>
                    </p:nvPicPr>
                    <p:blipFill>
                      <a:blip r:embed="rId8"/>
                      <a:srcRect/>
                      <a:stretch>
                        <a:fillRect/>
                      </a:stretch>
                    </p:blipFill>
                    <p:spPr bwMode="auto">
                      <a:xfrm>
                        <a:off x="9844089" y="1838347"/>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4" name="手繪多邊形 103"/>
          <p:cNvSpPr/>
          <p:nvPr/>
        </p:nvSpPr>
        <p:spPr>
          <a:xfrm>
            <a:off x="4304137" y="35699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手繪多邊形 105"/>
          <p:cNvSpPr/>
          <p:nvPr/>
        </p:nvSpPr>
        <p:spPr>
          <a:xfrm>
            <a:off x="4285527" y="1980481"/>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手繪多邊形 106"/>
          <p:cNvSpPr/>
          <p:nvPr/>
        </p:nvSpPr>
        <p:spPr>
          <a:xfrm>
            <a:off x="6514449" y="1991664"/>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手繪多邊形 107"/>
          <p:cNvSpPr/>
          <p:nvPr/>
        </p:nvSpPr>
        <p:spPr>
          <a:xfrm>
            <a:off x="6530793" y="351499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手繪多邊形 108"/>
          <p:cNvSpPr/>
          <p:nvPr/>
        </p:nvSpPr>
        <p:spPr>
          <a:xfrm>
            <a:off x="8663390" y="1930244"/>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手繪多邊形 109"/>
          <p:cNvSpPr/>
          <p:nvPr/>
        </p:nvSpPr>
        <p:spPr>
          <a:xfrm>
            <a:off x="8710477" y="3548428"/>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文字方塊 112"/>
          <p:cNvSpPr txBox="1"/>
          <p:nvPr/>
        </p:nvSpPr>
        <p:spPr>
          <a:xfrm>
            <a:off x="3231829" y="1693280"/>
            <a:ext cx="342900" cy="461665"/>
          </a:xfrm>
          <a:prstGeom prst="rect">
            <a:avLst/>
          </a:prstGeom>
          <a:noFill/>
        </p:spPr>
        <p:txBody>
          <a:bodyPr wrap="square" rtlCol="0">
            <a:spAutoFit/>
          </a:bodyPr>
          <a:lstStyle/>
          <a:p>
            <a:pPr algn="ctr"/>
            <a:r>
              <a:rPr lang="en-US" altLang="zh-TW" sz="2400" dirty="0">
                <a:solidFill>
                  <a:srgbClr val="FFC000"/>
                </a:solidFill>
              </a:rPr>
              <a:t>1</a:t>
            </a:r>
            <a:endParaRPr lang="zh-TW" altLang="en-US" sz="2400" dirty="0">
              <a:solidFill>
                <a:srgbClr val="FFC000"/>
              </a:solidFill>
            </a:endParaRPr>
          </a:p>
        </p:txBody>
      </p:sp>
      <p:sp>
        <p:nvSpPr>
          <p:cNvPr id="114" name="文字方塊 113"/>
          <p:cNvSpPr txBox="1"/>
          <p:nvPr/>
        </p:nvSpPr>
        <p:spPr>
          <a:xfrm>
            <a:off x="3398921" y="2281597"/>
            <a:ext cx="441679" cy="461665"/>
          </a:xfrm>
          <a:prstGeom prst="rect">
            <a:avLst/>
          </a:prstGeom>
          <a:noFill/>
        </p:spPr>
        <p:txBody>
          <a:bodyPr wrap="square" rtlCol="0">
            <a:spAutoFit/>
          </a:bodyPr>
          <a:lstStyle/>
          <a:p>
            <a:pPr algn="ctr"/>
            <a:r>
              <a:rPr lang="en-US" altLang="zh-TW" sz="2400" dirty="0">
                <a:solidFill>
                  <a:srgbClr val="FFC000"/>
                </a:solidFill>
              </a:rPr>
              <a:t>-2</a:t>
            </a:r>
            <a:endParaRPr lang="zh-TW" altLang="en-US" sz="2400" dirty="0">
              <a:solidFill>
                <a:srgbClr val="FFC000"/>
              </a:solidFill>
            </a:endParaRPr>
          </a:p>
        </p:txBody>
      </p:sp>
      <p:sp>
        <p:nvSpPr>
          <p:cNvPr id="115" name="文字方塊 114"/>
          <p:cNvSpPr txBox="1"/>
          <p:nvPr/>
        </p:nvSpPr>
        <p:spPr>
          <a:xfrm>
            <a:off x="3096625" y="3798727"/>
            <a:ext cx="715437" cy="461665"/>
          </a:xfrm>
          <a:prstGeom prst="rect">
            <a:avLst/>
          </a:prstGeom>
          <a:noFill/>
        </p:spPr>
        <p:txBody>
          <a:bodyPr wrap="square" rtlCol="0">
            <a:spAutoFit/>
          </a:bodyPr>
          <a:lstStyle/>
          <a:p>
            <a:pPr algn="ctr"/>
            <a:r>
              <a:rPr lang="en-US" altLang="zh-TW" sz="2400" dirty="0">
                <a:solidFill>
                  <a:srgbClr val="FFC000"/>
                </a:solidFill>
              </a:rPr>
              <a:t>1</a:t>
            </a:r>
            <a:endParaRPr lang="zh-TW" altLang="en-US" sz="2400" dirty="0">
              <a:solidFill>
                <a:srgbClr val="FFC000"/>
              </a:solidFill>
            </a:endParaRPr>
          </a:p>
        </p:txBody>
      </p:sp>
      <p:sp>
        <p:nvSpPr>
          <p:cNvPr id="116" name="文字方塊 115"/>
          <p:cNvSpPr txBox="1"/>
          <p:nvPr/>
        </p:nvSpPr>
        <p:spPr>
          <a:xfrm>
            <a:off x="3248904" y="3228415"/>
            <a:ext cx="715437" cy="461665"/>
          </a:xfrm>
          <a:prstGeom prst="rect">
            <a:avLst/>
          </a:prstGeom>
          <a:noFill/>
        </p:spPr>
        <p:txBody>
          <a:bodyPr wrap="square" rtlCol="0">
            <a:spAutoFit/>
          </a:bodyPr>
          <a:lstStyle/>
          <a:p>
            <a:pPr algn="ctr"/>
            <a:r>
              <a:rPr lang="en-US" altLang="zh-TW" sz="2400" dirty="0">
                <a:solidFill>
                  <a:srgbClr val="FFC000"/>
                </a:solidFill>
              </a:rPr>
              <a:t>-1</a:t>
            </a:r>
            <a:endParaRPr lang="zh-TW" altLang="en-US" sz="2400" dirty="0">
              <a:solidFill>
                <a:srgbClr val="FFC000"/>
              </a:solidFill>
            </a:endParaRPr>
          </a:p>
        </p:txBody>
      </p:sp>
      <p:sp>
        <p:nvSpPr>
          <p:cNvPr id="117" name="矩形 116"/>
          <p:cNvSpPr/>
          <p:nvPr/>
        </p:nvSpPr>
        <p:spPr>
          <a:xfrm>
            <a:off x="3995152" y="2657650"/>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19" name="直線單箭頭接點 118"/>
          <p:cNvCxnSpPr/>
          <p:nvPr/>
        </p:nvCxnSpPr>
        <p:spPr>
          <a:xfrm flipV="1">
            <a:off x="4222053" y="2274449"/>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文字方塊 119"/>
          <p:cNvSpPr txBox="1"/>
          <p:nvPr/>
        </p:nvSpPr>
        <p:spPr>
          <a:xfrm>
            <a:off x="4011760" y="2651190"/>
            <a:ext cx="441679" cy="461665"/>
          </a:xfrm>
          <a:prstGeom prst="rect">
            <a:avLst/>
          </a:prstGeom>
          <a:noFill/>
        </p:spPr>
        <p:txBody>
          <a:bodyPr wrap="square" rtlCol="0">
            <a:spAutoFit/>
          </a:bodyPr>
          <a:lstStyle/>
          <a:p>
            <a:pPr algn="ctr"/>
            <a:r>
              <a:rPr lang="en-US" altLang="zh-TW" sz="2400" dirty="0">
                <a:solidFill>
                  <a:srgbClr val="00B050"/>
                </a:solidFill>
              </a:rPr>
              <a:t>1</a:t>
            </a:r>
            <a:endParaRPr lang="zh-TW" altLang="en-US" sz="2400" dirty="0">
              <a:solidFill>
                <a:srgbClr val="00B050"/>
              </a:solidFill>
            </a:endParaRPr>
          </a:p>
        </p:txBody>
      </p:sp>
      <p:sp>
        <p:nvSpPr>
          <p:cNvPr id="132" name="矩形 131"/>
          <p:cNvSpPr/>
          <p:nvPr/>
        </p:nvSpPr>
        <p:spPr>
          <a:xfrm>
            <a:off x="4004677" y="4206989"/>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33" name="直線單箭頭接點 132"/>
          <p:cNvCxnSpPr/>
          <p:nvPr/>
        </p:nvCxnSpPr>
        <p:spPr>
          <a:xfrm flipV="1">
            <a:off x="4231578" y="3823788"/>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文字方塊 133"/>
          <p:cNvSpPr txBox="1"/>
          <p:nvPr/>
        </p:nvSpPr>
        <p:spPr>
          <a:xfrm>
            <a:off x="4021285" y="4200529"/>
            <a:ext cx="441679" cy="461665"/>
          </a:xfrm>
          <a:prstGeom prst="rect">
            <a:avLst/>
          </a:prstGeom>
          <a:noFill/>
        </p:spPr>
        <p:txBody>
          <a:bodyPr wrap="square" rtlCol="0">
            <a:spAutoFit/>
          </a:bodyPr>
          <a:lstStyle/>
          <a:p>
            <a:pPr algn="ctr"/>
            <a:r>
              <a:rPr lang="en-US" altLang="zh-TW" sz="2400" dirty="0">
                <a:solidFill>
                  <a:srgbClr val="00B050"/>
                </a:solidFill>
              </a:rPr>
              <a:t>0</a:t>
            </a:r>
            <a:endParaRPr lang="zh-TW" altLang="en-US" sz="2400" dirty="0">
              <a:solidFill>
                <a:srgbClr val="00B050"/>
              </a:solidFill>
            </a:endParaRPr>
          </a:p>
        </p:txBody>
      </p:sp>
      <p:sp>
        <p:nvSpPr>
          <p:cNvPr id="135" name="文字方塊 134"/>
          <p:cNvSpPr txBox="1"/>
          <p:nvPr/>
        </p:nvSpPr>
        <p:spPr>
          <a:xfrm>
            <a:off x="3934434" y="1640960"/>
            <a:ext cx="430062" cy="461665"/>
          </a:xfrm>
          <a:prstGeom prst="rect">
            <a:avLst/>
          </a:prstGeom>
          <a:noFill/>
        </p:spPr>
        <p:txBody>
          <a:bodyPr wrap="square" rtlCol="0">
            <a:spAutoFit/>
          </a:bodyPr>
          <a:lstStyle/>
          <a:p>
            <a:pPr algn="ctr"/>
            <a:r>
              <a:rPr lang="en-US" altLang="zh-TW" sz="2400" dirty="0">
                <a:solidFill>
                  <a:srgbClr val="FF0000"/>
                </a:solidFill>
              </a:rPr>
              <a:t>4</a:t>
            </a:r>
            <a:endParaRPr lang="zh-TW" altLang="en-US" sz="2400" dirty="0">
              <a:solidFill>
                <a:srgbClr val="FF0000"/>
              </a:solidFill>
            </a:endParaRPr>
          </a:p>
        </p:txBody>
      </p:sp>
      <p:sp>
        <p:nvSpPr>
          <p:cNvPr id="136" name="文字方塊 135"/>
          <p:cNvSpPr txBox="1"/>
          <p:nvPr/>
        </p:nvSpPr>
        <p:spPr>
          <a:xfrm>
            <a:off x="3820396" y="3244827"/>
            <a:ext cx="682714" cy="461665"/>
          </a:xfrm>
          <a:prstGeom prst="rect">
            <a:avLst/>
          </a:prstGeom>
          <a:noFill/>
        </p:spPr>
        <p:txBody>
          <a:bodyPr wrap="square" rtlCol="0">
            <a:spAutoFit/>
          </a:bodyPr>
          <a:lstStyle/>
          <a:p>
            <a:pPr algn="ctr"/>
            <a:r>
              <a:rPr lang="en-US" altLang="zh-TW" sz="2400" dirty="0">
                <a:solidFill>
                  <a:srgbClr val="FF0000"/>
                </a:solidFill>
              </a:rPr>
              <a:t>-2</a:t>
            </a:r>
            <a:endParaRPr lang="zh-TW" altLang="en-US" sz="2400" dirty="0">
              <a:solidFill>
                <a:srgbClr val="FF0000"/>
              </a:solidFill>
            </a:endParaRPr>
          </a:p>
        </p:txBody>
      </p:sp>
      <p:sp>
        <p:nvSpPr>
          <p:cNvPr id="138" name="文字方塊 137"/>
          <p:cNvSpPr txBox="1"/>
          <p:nvPr/>
        </p:nvSpPr>
        <p:spPr>
          <a:xfrm>
            <a:off x="4633050" y="1602028"/>
            <a:ext cx="811642" cy="461665"/>
          </a:xfrm>
          <a:prstGeom prst="rect">
            <a:avLst/>
          </a:prstGeom>
          <a:noFill/>
        </p:spPr>
        <p:txBody>
          <a:bodyPr wrap="square" rtlCol="0">
            <a:spAutoFit/>
          </a:bodyPr>
          <a:lstStyle/>
          <a:p>
            <a:pPr algn="ctr"/>
            <a:r>
              <a:rPr lang="en-US" altLang="zh-TW" sz="2400" dirty="0">
                <a:solidFill>
                  <a:srgbClr val="0000FF"/>
                </a:solidFill>
              </a:rPr>
              <a:t>0.98</a:t>
            </a:r>
            <a:endParaRPr lang="zh-TW" altLang="en-US" sz="2400" dirty="0">
              <a:solidFill>
                <a:srgbClr val="0000FF"/>
              </a:solidFill>
            </a:endParaRPr>
          </a:p>
        </p:txBody>
      </p:sp>
      <p:sp>
        <p:nvSpPr>
          <p:cNvPr id="139" name="文字方塊 138"/>
          <p:cNvSpPr txBox="1"/>
          <p:nvPr/>
        </p:nvSpPr>
        <p:spPr>
          <a:xfrm>
            <a:off x="4655369" y="3207559"/>
            <a:ext cx="811642" cy="461665"/>
          </a:xfrm>
          <a:prstGeom prst="rect">
            <a:avLst/>
          </a:prstGeom>
          <a:noFill/>
        </p:spPr>
        <p:txBody>
          <a:bodyPr wrap="square" rtlCol="0">
            <a:spAutoFit/>
          </a:bodyPr>
          <a:lstStyle/>
          <a:p>
            <a:pPr algn="ctr"/>
            <a:r>
              <a:rPr lang="en-US" altLang="zh-TW" sz="2400" dirty="0">
                <a:solidFill>
                  <a:srgbClr val="0000FF"/>
                </a:solidFill>
              </a:rPr>
              <a:t>0.12</a:t>
            </a:r>
            <a:endParaRPr lang="zh-TW" altLang="en-US" sz="2400" dirty="0">
              <a:solidFill>
                <a:srgbClr val="0000FF"/>
              </a:solidFill>
            </a:endParaRPr>
          </a:p>
        </p:txBody>
      </p:sp>
      <mc:AlternateContent xmlns:mc="http://schemas.openxmlformats.org/markup-compatibility/2006" xmlns:a14="http://schemas.microsoft.com/office/drawing/2010/main">
        <mc:Choice Requires="a14">
          <p:sp>
            <p:nvSpPr>
              <p:cNvPr id="3" name="文字方塊 2"/>
              <p:cNvSpPr txBox="1"/>
              <p:nvPr/>
            </p:nvSpPr>
            <p:spPr>
              <a:xfrm>
                <a:off x="5159333" y="4932536"/>
                <a:ext cx="810478" cy="7156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a:solidFill>
                                <a:srgbClr val="0000FF"/>
                              </a:solidFill>
                              <a:latin typeface="Cambria Math" panose="02040503050406030204" pitchFamily="18" charset="0"/>
                            </a:rPr>
                          </m:ctrlPr>
                        </m:dPr>
                        <m:e>
                          <m:m>
                            <m:mPr>
                              <m:mcs>
                                <m:mc>
                                  <m:mcPr>
                                    <m:count m:val="1"/>
                                    <m:mcJc m:val="center"/>
                                  </m:mcPr>
                                </m:mc>
                              </m:mcs>
                              <m:ctrlPr>
                                <a:rPr lang="en-US" altLang="zh-TW" sz="2800" i="1">
                                  <a:solidFill>
                                    <a:srgbClr val="0000FF"/>
                                  </a:solidFill>
                                  <a:latin typeface="Cambria Math" panose="02040503050406030204" pitchFamily="18" charset="0"/>
                                </a:rPr>
                              </m:ctrlPr>
                            </m:mPr>
                            <m:mr>
                              <m:e>
                                <m:r>
                                  <m:rPr>
                                    <m:brk m:alnAt="7"/>
                                  </m:rPr>
                                  <a:rPr lang="en-US" altLang="zh-TW" sz="2800" i="1">
                                    <a:solidFill>
                                      <a:srgbClr val="0000FF"/>
                                    </a:solidFill>
                                    <a:latin typeface="Cambria Math" panose="02040503050406030204" pitchFamily="18" charset="0"/>
                                  </a:rPr>
                                  <m:t>1</m:t>
                                </m:r>
                              </m:e>
                            </m:mr>
                            <m:mr>
                              <m:e>
                                <m:r>
                                  <a:rPr lang="en-US" altLang="zh-TW" sz="2800" i="1">
                                    <a:solidFill>
                                      <a:srgbClr val="0000FF"/>
                                    </a:solidFill>
                                    <a:latin typeface="Cambria Math" panose="02040503050406030204" pitchFamily="18" charset="0"/>
                                  </a:rPr>
                                  <m:t>−1</m:t>
                                </m:r>
                              </m:e>
                            </m:mr>
                          </m:m>
                        </m:e>
                      </m:d>
                    </m:oMath>
                  </m:oMathPara>
                </a14:m>
                <a:endParaRPr lang="zh-TW" altLang="en-US" sz="2800" dirty="0">
                  <a:solidFill>
                    <a:srgbClr val="0000FF"/>
                  </a:solidFill>
                </a:endParaRPr>
              </a:p>
            </p:txBody>
          </p:sp>
        </mc:Choice>
        <mc:Fallback xmlns="">
          <p:sp>
            <p:nvSpPr>
              <p:cNvPr id="3" name="文字方塊 2"/>
              <p:cNvSpPr txBox="1">
                <a:spLocks noRot="1" noChangeAspect="1" noMove="1" noResize="1" noEditPoints="1" noAdjustHandles="1" noChangeArrowheads="1" noChangeShapeType="1" noTextEdit="1"/>
              </p:cNvSpPr>
              <p:nvPr/>
            </p:nvSpPr>
            <p:spPr>
              <a:xfrm>
                <a:off x="5159333" y="4932536"/>
                <a:ext cx="810478" cy="71564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文字方塊 69"/>
              <p:cNvSpPr txBox="1"/>
              <p:nvPr/>
            </p:nvSpPr>
            <p:spPr>
              <a:xfrm>
                <a:off x="3395122" y="4931042"/>
                <a:ext cx="1636025" cy="7156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a:solidFill>
                                <a:srgbClr val="FFC000"/>
                              </a:solidFill>
                              <a:latin typeface="Cambria Math" panose="02040503050406030204" pitchFamily="18" charset="0"/>
                            </a:rPr>
                          </m:ctrlPr>
                        </m:dPr>
                        <m:e>
                          <m:m>
                            <m:mPr>
                              <m:mcs>
                                <m:mc>
                                  <m:mcPr>
                                    <m:count m:val="2"/>
                                    <m:mcJc m:val="center"/>
                                  </m:mcPr>
                                </m:mc>
                              </m:mcs>
                              <m:ctrlPr>
                                <a:rPr lang="en-US" altLang="zh-TW" sz="2800" i="1">
                                  <a:solidFill>
                                    <a:srgbClr val="FFC000"/>
                                  </a:solidFill>
                                  <a:latin typeface="Cambria Math" panose="02040503050406030204" pitchFamily="18" charset="0"/>
                                </a:rPr>
                              </m:ctrlPr>
                            </m:mPr>
                            <m:mr>
                              <m:e>
                                <m:r>
                                  <m:rPr>
                                    <m:brk m:alnAt="7"/>
                                  </m:rPr>
                                  <a:rPr lang="en-US" altLang="zh-TW" sz="2800" i="1">
                                    <a:solidFill>
                                      <a:srgbClr val="FFC000"/>
                                    </a:solidFill>
                                    <a:latin typeface="Cambria Math" panose="02040503050406030204" pitchFamily="18" charset="0"/>
                                  </a:rPr>
                                  <m:t>1</m:t>
                                </m:r>
                              </m:e>
                              <m:e>
                                <m:r>
                                  <a:rPr lang="en-US" altLang="zh-TW" sz="2800" i="1">
                                    <a:solidFill>
                                      <a:srgbClr val="FFC000"/>
                                    </a:solidFill>
                                    <a:latin typeface="Cambria Math" panose="02040503050406030204" pitchFamily="18" charset="0"/>
                                  </a:rPr>
                                  <m:t>−2</m:t>
                                </m:r>
                              </m:e>
                            </m:mr>
                            <m:mr>
                              <m:e>
                                <m:r>
                                  <a:rPr lang="en-US" altLang="zh-TW" sz="2800" i="1">
                                    <a:solidFill>
                                      <a:srgbClr val="FFC000"/>
                                    </a:solidFill>
                                    <a:latin typeface="Cambria Math" panose="02040503050406030204" pitchFamily="18" charset="0"/>
                                  </a:rPr>
                                  <m:t>−1</m:t>
                                </m:r>
                              </m:e>
                              <m:e>
                                <m:r>
                                  <a:rPr lang="en-US" altLang="zh-TW" sz="2800" i="1">
                                    <a:solidFill>
                                      <a:srgbClr val="FFC000"/>
                                    </a:solidFill>
                                    <a:latin typeface="Cambria Math" panose="02040503050406030204" pitchFamily="18" charset="0"/>
                                  </a:rPr>
                                  <m:t>1</m:t>
                                </m:r>
                              </m:e>
                            </m:mr>
                          </m:m>
                        </m:e>
                      </m:d>
                    </m:oMath>
                  </m:oMathPara>
                </a14:m>
                <a:endParaRPr lang="zh-TW" altLang="en-US" sz="2800" dirty="0">
                  <a:solidFill>
                    <a:srgbClr val="FFC000"/>
                  </a:solidFill>
                </a:endParaRPr>
              </a:p>
            </p:txBody>
          </p:sp>
        </mc:Choice>
        <mc:Fallback xmlns="">
          <p:sp>
            <p:nvSpPr>
              <p:cNvPr id="70" name="文字方塊 69"/>
              <p:cNvSpPr txBox="1">
                <a:spLocks noRot="1" noChangeAspect="1" noMove="1" noResize="1" noEditPoints="1" noAdjustHandles="1" noChangeArrowheads="1" noChangeShapeType="1" noTextEdit="1"/>
              </p:cNvSpPr>
              <p:nvPr/>
            </p:nvSpPr>
            <p:spPr>
              <a:xfrm>
                <a:off x="3395122" y="4931042"/>
                <a:ext cx="1636025" cy="71564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文字方塊 70"/>
              <p:cNvSpPr txBox="1"/>
              <p:nvPr/>
            </p:nvSpPr>
            <p:spPr>
              <a:xfrm>
                <a:off x="6164995" y="5085250"/>
                <a:ext cx="34945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m:t>
                      </m:r>
                    </m:oMath>
                  </m:oMathPara>
                </a14:m>
                <a:endParaRPr lang="zh-TW" altLang="en-US" sz="2800" dirty="0"/>
              </a:p>
            </p:txBody>
          </p:sp>
        </mc:Choice>
        <mc:Fallback xmlns="">
          <p:sp>
            <p:nvSpPr>
              <p:cNvPr id="71" name="文字方塊 70"/>
              <p:cNvSpPr txBox="1">
                <a:spLocks noRot="1" noChangeAspect="1" noMove="1" noResize="1" noEditPoints="1" noAdjustHandles="1" noChangeArrowheads="1" noChangeShapeType="1" noTextEdit="1"/>
              </p:cNvSpPr>
              <p:nvPr/>
            </p:nvSpPr>
            <p:spPr>
              <a:xfrm>
                <a:off x="6164995" y="5085250"/>
                <a:ext cx="349455" cy="43088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文字方塊 66"/>
              <p:cNvSpPr txBox="1"/>
              <p:nvPr/>
            </p:nvSpPr>
            <p:spPr>
              <a:xfrm>
                <a:off x="6665874" y="4921977"/>
                <a:ext cx="542776" cy="718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a:solidFill>
                                <a:srgbClr val="00B050"/>
                              </a:solidFill>
                              <a:latin typeface="Cambria Math" panose="02040503050406030204" pitchFamily="18" charset="0"/>
                            </a:rPr>
                          </m:ctrlPr>
                        </m:dPr>
                        <m:e>
                          <m:m>
                            <m:mPr>
                              <m:mcs>
                                <m:mc>
                                  <m:mcPr>
                                    <m:count m:val="1"/>
                                    <m:mcJc m:val="center"/>
                                  </m:mcPr>
                                </m:mc>
                              </m:mcs>
                              <m:ctrlPr>
                                <a:rPr lang="en-US" altLang="zh-TW" sz="2800" i="1">
                                  <a:solidFill>
                                    <a:srgbClr val="00B050"/>
                                  </a:solidFill>
                                  <a:latin typeface="Cambria Math" panose="02040503050406030204" pitchFamily="18" charset="0"/>
                                </a:rPr>
                              </m:ctrlPr>
                            </m:mPr>
                            <m:mr>
                              <m:e>
                                <m:r>
                                  <m:rPr>
                                    <m:brk m:alnAt="7"/>
                                  </m:rPr>
                                  <a:rPr lang="en-US" altLang="zh-TW" sz="2800" i="1">
                                    <a:solidFill>
                                      <a:srgbClr val="00B050"/>
                                    </a:solidFill>
                                    <a:latin typeface="Cambria Math" panose="02040503050406030204" pitchFamily="18" charset="0"/>
                                  </a:rPr>
                                  <m:t>1</m:t>
                                </m:r>
                              </m:e>
                            </m:mr>
                            <m:mr>
                              <m:e>
                                <m:r>
                                  <a:rPr lang="en-US" altLang="zh-TW" sz="2800" i="1">
                                    <a:solidFill>
                                      <a:srgbClr val="00B050"/>
                                    </a:solidFill>
                                    <a:latin typeface="Cambria Math" panose="02040503050406030204" pitchFamily="18" charset="0"/>
                                  </a:rPr>
                                  <m:t>0</m:t>
                                </m:r>
                              </m:e>
                            </m:mr>
                          </m:m>
                        </m:e>
                      </m:d>
                    </m:oMath>
                  </m:oMathPara>
                </a14:m>
                <a:endParaRPr lang="zh-TW" altLang="en-US" sz="2800" dirty="0">
                  <a:solidFill>
                    <a:srgbClr val="00B050"/>
                  </a:solidFill>
                </a:endParaRPr>
              </a:p>
            </p:txBody>
          </p:sp>
        </mc:Choice>
        <mc:Fallback xmlns="">
          <p:sp>
            <p:nvSpPr>
              <p:cNvPr id="67" name="文字方塊 66"/>
              <p:cNvSpPr txBox="1">
                <a:spLocks noRot="1" noChangeAspect="1" noMove="1" noResize="1" noEditPoints="1" noAdjustHandles="1" noChangeArrowheads="1" noChangeShapeType="1" noTextEdit="1"/>
              </p:cNvSpPr>
              <p:nvPr/>
            </p:nvSpPr>
            <p:spPr>
              <a:xfrm>
                <a:off x="6665874" y="4921977"/>
                <a:ext cx="542776" cy="71846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文字方塊 67"/>
              <p:cNvSpPr txBox="1"/>
              <p:nvPr/>
            </p:nvSpPr>
            <p:spPr>
              <a:xfrm>
                <a:off x="8282906" y="4919562"/>
                <a:ext cx="1014059" cy="718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a:solidFill>
                                <a:srgbClr val="0000FF"/>
                              </a:solidFill>
                              <a:latin typeface="Cambria Math" panose="02040503050406030204" pitchFamily="18" charset="0"/>
                            </a:rPr>
                          </m:ctrlPr>
                        </m:dPr>
                        <m:e>
                          <m:m>
                            <m:mPr>
                              <m:mcs>
                                <m:mc>
                                  <m:mcPr>
                                    <m:count m:val="1"/>
                                    <m:mcJc m:val="center"/>
                                  </m:mcPr>
                                </m:mc>
                              </m:mcs>
                              <m:ctrlPr>
                                <a:rPr lang="en-US" altLang="zh-TW" sz="2800" i="1">
                                  <a:solidFill>
                                    <a:srgbClr val="0000FF"/>
                                  </a:solidFill>
                                  <a:latin typeface="Cambria Math" panose="02040503050406030204" pitchFamily="18" charset="0"/>
                                </a:rPr>
                              </m:ctrlPr>
                            </m:mPr>
                            <m:mr>
                              <m:e>
                                <m:r>
                                  <m:rPr>
                                    <m:brk m:alnAt="7"/>
                                  </m:rPr>
                                  <a:rPr lang="en-US" altLang="zh-TW" sz="2800" i="1">
                                    <a:solidFill>
                                      <a:srgbClr val="0000FF"/>
                                    </a:solidFill>
                                    <a:latin typeface="Cambria Math" panose="02040503050406030204" pitchFamily="18" charset="0"/>
                                  </a:rPr>
                                  <m:t>0</m:t>
                                </m:r>
                                <m:r>
                                  <a:rPr lang="en-US" altLang="zh-TW" sz="2800" i="1">
                                    <a:solidFill>
                                      <a:srgbClr val="0000FF"/>
                                    </a:solidFill>
                                    <a:latin typeface="Cambria Math" panose="02040503050406030204" pitchFamily="18" charset="0"/>
                                  </a:rPr>
                                  <m:t>.98</m:t>
                                </m:r>
                              </m:e>
                            </m:mr>
                            <m:mr>
                              <m:e>
                                <m:r>
                                  <a:rPr lang="en-US" altLang="zh-TW" sz="2800" i="1">
                                    <a:solidFill>
                                      <a:srgbClr val="0000FF"/>
                                    </a:solidFill>
                                    <a:latin typeface="Cambria Math" panose="02040503050406030204" pitchFamily="18" charset="0"/>
                                  </a:rPr>
                                  <m:t>0.12</m:t>
                                </m:r>
                              </m:e>
                            </m:mr>
                          </m:m>
                        </m:e>
                      </m:d>
                    </m:oMath>
                  </m:oMathPara>
                </a14:m>
                <a:endParaRPr lang="zh-TW" altLang="en-US" sz="2800" dirty="0">
                  <a:solidFill>
                    <a:srgbClr val="0000FF"/>
                  </a:solidFill>
                </a:endParaRPr>
              </a:p>
            </p:txBody>
          </p:sp>
        </mc:Choice>
        <mc:Fallback xmlns="">
          <p:sp>
            <p:nvSpPr>
              <p:cNvPr id="68" name="文字方塊 67"/>
              <p:cNvSpPr txBox="1">
                <a:spLocks noRot="1" noChangeAspect="1" noMove="1" noResize="1" noEditPoints="1" noAdjustHandles="1" noChangeArrowheads="1" noChangeShapeType="1" noTextEdit="1"/>
              </p:cNvSpPr>
              <p:nvPr/>
            </p:nvSpPr>
            <p:spPr>
              <a:xfrm>
                <a:off x="8282906" y="4919562"/>
                <a:ext cx="1014059" cy="718466"/>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7714637" y="5017185"/>
                <a:ext cx="5341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m:t>
                      </m:r>
                    </m:oMath>
                  </m:oMathPara>
                </a14:m>
                <a:endParaRPr lang="zh-TW" altLang="en-US" sz="2800" dirty="0">
                  <a:solidFill>
                    <a:srgbClr val="0000FF"/>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7714637" y="5017185"/>
                <a:ext cx="534121" cy="523220"/>
              </a:xfrm>
              <a:prstGeom prst="rect">
                <a:avLst/>
              </a:prstGeom>
              <a:blipFill>
                <a:blip r:embed="rId14"/>
                <a:stretch>
                  <a:fillRect/>
                </a:stretch>
              </a:blipFill>
            </p:spPr>
            <p:txBody>
              <a:bodyPr/>
              <a:lstStyle/>
              <a:p>
                <a:r>
                  <a:rPr lang="en-US">
                    <a:noFill/>
                  </a:rPr>
                  <a:t> </a:t>
                </a:r>
              </a:p>
            </p:txBody>
          </p:sp>
        </mc:Fallback>
      </mc:AlternateContent>
      <p:sp>
        <p:nvSpPr>
          <p:cNvPr id="78" name="矩形 77"/>
          <p:cNvSpPr/>
          <p:nvPr/>
        </p:nvSpPr>
        <p:spPr>
          <a:xfrm>
            <a:off x="2272793" y="199166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9" name="矩形 78"/>
          <p:cNvSpPr/>
          <p:nvPr/>
        </p:nvSpPr>
        <p:spPr>
          <a:xfrm>
            <a:off x="2241550" y="363343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81" name="文字方塊 80"/>
          <p:cNvSpPr txBox="1"/>
          <p:nvPr/>
        </p:nvSpPr>
        <p:spPr>
          <a:xfrm>
            <a:off x="2284961" y="1978209"/>
            <a:ext cx="342900"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p:sp>
        <p:nvSpPr>
          <p:cNvPr id="82" name="文字方塊 81"/>
          <p:cNvSpPr txBox="1"/>
          <p:nvPr/>
        </p:nvSpPr>
        <p:spPr>
          <a:xfrm>
            <a:off x="2188367" y="3567894"/>
            <a:ext cx="488741"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mc:AlternateContent xmlns:mc="http://schemas.openxmlformats.org/markup-compatibility/2006" xmlns:a14="http://schemas.microsoft.com/office/drawing/2010/main">
        <mc:Choice Requires="a14">
          <p:sp>
            <p:nvSpPr>
              <p:cNvPr id="97" name="文字方塊 96"/>
              <p:cNvSpPr txBox="1"/>
              <p:nvPr/>
            </p:nvSpPr>
            <p:spPr>
              <a:xfrm>
                <a:off x="5002118" y="5992672"/>
                <a:ext cx="810478" cy="714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a:solidFill>
                                <a:srgbClr val="FF0000"/>
                              </a:solidFill>
                              <a:latin typeface="Cambria Math" panose="02040503050406030204" pitchFamily="18" charset="0"/>
                            </a:rPr>
                          </m:ctrlPr>
                        </m:dPr>
                        <m:e>
                          <m:m>
                            <m:mPr>
                              <m:mcs>
                                <m:mc>
                                  <m:mcPr>
                                    <m:count m:val="1"/>
                                    <m:mcJc m:val="center"/>
                                  </m:mcPr>
                                </m:mc>
                              </m:mcs>
                              <m:ctrlPr>
                                <a:rPr lang="en-US" altLang="zh-TW" sz="2800" i="1">
                                  <a:solidFill>
                                    <a:srgbClr val="FF0000"/>
                                  </a:solidFill>
                                  <a:latin typeface="Cambria Math" panose="02040503050406030204" pitchFamily="18" charset="0"/>
                                </a:rPr>
                              </m:ctrlPr>
                            </m:mPr>
                            <m:mr>
                              <m:e>
                                <m:r>
                                  <m:rPr>
                                    <m:brk m:alnAt="7"/>
                                  </m:rPr>
                                  <a:rPr lang="en-US" altLang="zh-TW" sz="2800" i="1">
                                    <a:solidFill>
                                      <a:srgbClr val="FF0000"/>
                                    </a:solidFill>
                                    <a:latin typeface="Cambria Math" panose="02040503050406030204" pitchFamily="18" charset="0"/>
                                  </a:rPr>
                                  <m:t>4</m:t>
                                </m:r>
                              </m:e>
                            </m:mr>
                            <m:mr>
                              <m:e>
                                <m:r>
                                  <a:rPr lang="en-US" altLang="zh-TW" sz="2800" i="1">
                                    <a:solidFill>
                                      <a:srgbClr val="FF0000"/>
                                    </a:solidFill>
                                    <a:latin typeface="Cambria Math" panose="02040503050406030204" pitchFamily="18" charset="0"/>
                                  </a:rPr>
                                  <m:t>−2</m:t>
                                </m:r>
                              </m:e>
                            </m:mr>
                          </m:m>
                        </m:e>
                      </m:d>
                    </m:oMath>
                  </m:oMathPara>
                </a14:m>
                <a:endParaRPr lang="zh-TW" altLang="en-US" sz="2800" dirty="0">
                  <a:solidFill>
                    <a:srgbClr val="FF0000"/>
                  </a:solidFill>
                </a:endParaRPr>
              </a:p>
            </p:txBody>
          </p:sp>
        </mc:Choice>
        <mc:Fallback xmlns="">
          <p:sp>
            <p:nvSpPr>
              <p:cNvPr id="97" name="文字方塊 96"/>
              <p:cNvSpPr txBox="1">
                <a:spLocks noRot="1" noChangeAspect="1" noMove="1" noResize="1" noEditPoints="1" noAdjustHandles="1" noChangeArrowheads="1" noChangeShapeType="1" noTextEdit="1"/>
              </p:cNvSpPr>
              <p:nvPr/>
            </p:nvSpPr>
            <p:spPr>
              <a:xfrm>
                <a:off x="5002118" y="5992672"/>
                <a:ext cx="810478" cy="714106"/>
              </a:xfrm>
              <a:prstGeom prst="rect">
                <a:avLst/>
              </a:prstGeom>
              <a:blipFill>
                <a:blip r:embed="rId15"/>
                <a:stretch>
                  <a:fillRect/>
                </a:stretch>
              </a:blipFill>
            </p:spPr>
            <p:txBody>
              <a:bodyPr/>
              <a:lstStyle/>
              <a:p>
                <a:r>
                  <a:rPr lang="en-US">
                    <a:noFill/>
                  </a:rPr>
                  <a:t> </a:t>
                </a:r>
              </a:p>
            </p:txBody>
          </p:sp>
        </mc:Fallback>
      </mc:AlternateContent>
      <p:sp>
        <p:nvSpPr>
          <p:cNvPr id="9" name="右大括弧 8"/>
          <p:cNvSpPr/>
          <p:nvPr/>
        </p:nvSpPr>
        <p:spPr>
          <a:xfrm rot="5400000">
            <a:off x="5323149" y="3670895"/>
            <a:ext cx="151251" cy="4152171"/>
          </a:xfrm>
          <a:prstGeom prst="rightBrace">
            <a:avLst>
              <a:gd name="adj1" fmla="val 1153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4085055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3" grpId="0"/>
      <p:bldP spid="114" grpId="0"/>
      <p:bldP spid="115" grpId="0"/>
      <p:bldP spid="116" grpId="0"/>
      <p:bldP spid="120" grpId="0"/>
      <p:bldP spid="134" grpId="0"/>
      <p:bldP spid="135" grpId="0"/>
      <p:bldP spid="136" grpId="0"/>
      <p:bldP spid="138" grpId="0"/>
      <p:bldP spid="139" grpId="0"/>
      <p:bldP spid="3" grpId="0"/>
      <p:bldP spid="70" grpId="0"/>
      <p:bldP spid="71" grpId="0"/>
      <p:bldP spid="67" grpId="0"/>
      <p:bldP spid="68" grpId="0"/>
      <p:bldP spid="5" grpId="0"/>
      <p:bldP spid="81" grpId="0"/>
      <p:bldP spid="82" grpId="0"/>
      <p:bldP spid="97" grpId="0"/>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p:cNvSpPr/>
          <p:nvPr/>
        </p:nvSpPr>
        <p:spPr>
          <a:xfrm>
            <a:off x="8704167" y="155409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4" name="矩形 73"/>
          <p:cNvSpPr/>
          <p:nvPr/>
        </p:nvSpPr>
        <p:spPr>
          <a:xfrm>
            <a:off x="4553726" y="1606514"/>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5" name="矩形 74"/>
          <p:cNvSpPr/>
          <p:nvPr/>
        </p:nvSpPr>
        <p:spPr>
          <a:xfrm>
            <a:off x="5879312" y="1590167"/>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6" name="矩形 75"/>
          <p:cNvSpPr/>
          <p:nvPr/>
        </p:nvSpPr>
        <p:spPr>
          <a:xfrm>
            <a:off x="7290871" y="1606514"/>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7" name="矩形 76"/>
          <p:cNvSpPr/>
          <p:nvPr/>
        </p:nvSpPr>
        <p:spPr>
          <a:xfrm>
            <a:off x="3370624" y="1634155"/>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93" name="直線單箭頭接點 92"/>
          <p:cNvCxnSpPr/>
          <p:nvPr/>
        </p:nvCxnSpPr>
        <p:spPr>
          <a:xfrm>
            <a:off x="7677679" y="2654934"/>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p:nvPr/>
        </p:nvCxnSpPr>
        <p:spPr>
          <a:xfrm>
            <a:off x="7786994" y="3900824"/>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a:off x="7653794" y="1876131"/>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矩形 95"/>
          <p:cNvSpPr/>
          <p:nvPr/>
        </p:nvSpPr>
        <p:spPr>
          <a:xfrm>
            <a:off x="3439011" y="235184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97" name="矩形 96"/>
          <p:cNvSpPr/>
          <p:nvPr/>
        </p:nvSpPr>
        <p:spPr>
          <a:xfrm>
            <a:off x="3444829" y="178151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98" name="Object 12"/>
          <p:cNvGraphicFramePr>
            <a:graphicFrameLocks noChangeAspect="1"/>
          </p:cNvGraphicFramePr>
          <p:nvPr>
            <p:extLst/>
          </p:nvPr>
        </p:nvGraphicFramePr>
        <p:xfrm>
          <a:off x="3457528" y="1686269"/>
          <a:ext cx="325438" cy="461962"/>
        </p:xfrm>
        <a:graphic>
          <a:graphicData uri="http://schemas.openxmlformats.org/presentationml/2006/ole">
            <mc:AlternateContent xmlns:mc="http://schemas.openxmlformats.org/markup-compatibility/2006">
              <mc:Choice xmlns:v="urn:schemas-microsoft-com:vml" Requires="v">
                <p:oleObj spid="_x0000_s17455" name="方程式" r:id="rId4" imgW="152280" imgH="215640" progId="Equation.3">
                  <p:embed/>
                </p:oleObj>
              </mc:Choice>
              <mc:Fallback>
                <p:oleObj name="方程式" r:id="rId4" imgW="152280" imgH="215640" progId="Equation.3">
                  <p:embed/>
                  <p:pic>
                    <p:nvPicPr>
                      <p:cNvPr id="98" name="Object 12"/>
                      <p:cNvPicPr>
                        <a:picLocks noChangeAspect="1" noChangeArrowheads="1"/>
                      </p:cNvPicPr>
                      <p:nvPr/>
                    </p:nvPicPr>
                    <p:blipFill>
                      <a:blip r:embed="rId5"/>
                      <a:srcRect/>
                      <a:stretch>
                        <a:fillRect/>
                      </a:stretch>
                    </p:blipFill>
                    <p:spPr bwMode="auto">
                      <a:xfrm>
                        <a:off x="3457528" y="168626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 name="Object 12"/>
          <p:cNvGraphicFramePr>
            <a:graphicFrameLocks noChangeAspect="1"/>
          </p:cNvGraphicFramePr>
          <p:nvPr>
            <p:extLst/>
          </p:nvPr>
        </p:nvGraphicFramePr>
        <p:xfrm>
          <a:off x="3462825" y="2268999"/>
          <a:ext cx="352425" cy="461963"/>
        </p:xfrm>
        <a:graphic>
          <a:graphicData uri="http://schemas.openxmlformats.org/presentationml/2006/ole">
            <mc:AlternateContent xmlns:mc="http://schemas.openxmlformats.org/markup-compatibility/2006">
              <mc:Choice xmlns:v="urn:schemas-microsoft-com:vml" Requires="v">
                <p:oleObj spid="_x0000_s17456" name="方程式" r:id="rId6" imgW="164880" imgH="215640" progId="Equation.3">
                  <p:embed/>
                </p:oleObj>
              </mc:Choice>
              <mc:Fallback>
                <p:oleObj name="方程式" r:id="rId6" imgW="164880" imgH="215640" progId="Equation.3">
                  <p:embed/>
                  <p:pic>
                    <p:nvPicPr>
                      <p:cNvPr id="99" name="Object 12"/>
                      <p:cNvPicPr>
                        <a:picLocks noChangeAspect="1" noChangeArrowheads="1"/>
                      </p:cNvPicPr>
                      <p:nvPr/>
                    </p:nvPicPr>
                    <p:blipFill>
                      <a:blip r:embed="rId7"/>
                      <a:srcRect/>
                      <a:stretch>
                        <a:fillRect/>
                      </a:stretch>
                    </p:blipFill>
                    <p:spPr bwMode="auto">
                      <a:xfrm>
                        <a:off x="3462825" y="2268999"/>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0" name="橢圓 99"/>
          <p:cNvSpPr/>
          <p:nvPr/>
        </p:nvSpPr>
        <p:spPr>
          <a:xfrm>
            <a:off x="4650836" y="161751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1" name="橢圓 100"/>
          <p:cNvSpPr/>
          <p:nvPr/>
        </p:nvSpPr>
        <p:spPr>
          <a:xfrm>
            <a:off x="4653178" y="239608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2" name="橢圓 101"/>
          <p:cNvSpPr/>
          <p:nvPr/>
        </p:nvSpPr>
        <p:spPr>
          <a:xfrm>
            <a:off x="4641545" y="362409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3" name="文字方塊 102"/>
          <p:cNvSpPr txBox="1"/>
          <p:nvPr/>
        </p:nvSpPr>
        <p:spPr>
          <a:xfrm rot="5400000">
            <a:off x="4638799" y="304639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04" name="矩形 103"/>
          <p:cNvSpPr/>
          <p:nvPr/>
        </p:nvSpPr>
        <p:spPr>
          <a:xfrm>
            <a:off x="3448536" y="3749605"/>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05" name="Object 12"/>
          <p:cNvGraphicFramePr>
            <a:graphicFrameLocks noChangeAspect="1"/>
          </p:cNvGraphicFramePr>
          <p:nvPr>
            <p:extLst/>
          </p:nvPr>
        </p:nvGraphicFramePr>
        <p:xfrm>
          <a:off x="3445420" y="3653351"/>
          <a:ext cx="407988" cy="488950"/>
        </p:xfrm>
        <a:graphic>
          <a:graphicData uri="http://schemas.openxmlformats.org/presentationml/2006/ole">
            <mc:AlternateContent xmlns:mc="http://schemas.openxmlformats.org/markup-compatibility/2006">
              <mc:Choice xmlns:v="urn:schemas-microsoft-com:vml" Requires="v">
                <p:oleObj spid="_x0000_s17457" name="方程式" r:id="rId8" imgW="190440" imgH="228600" progId="Equation.3">
                  <p:embed/>
                </p:oleObj>
              </mc:Choice>
              <mc:Fallback>
                <p:oleObj name="方程式" r:id="rId8" imgW="190440" imgH="228600" progId="Equation.3">
                  <p:embed/>
                  <p:pic>
                    <p:nvPicPr>
                      <p:cNvPr id="105" name="Object 12"/>
                      <p:cNvPicPr>
                        <a:picLocks noChangeAspect="1" noChangeArrowheads="1"/>
                      </p:cNvPicPr>
                      <p:nvPr/>
                    </p:nvPicPr>
                    <p:blipFill>
                      <a:blip r:embed="rId9"/>
                      <a:srcRect/>
                      <a:stretch>
                        <a:fillRect/>
                      </a:stretch>
                    </p:blipFill>
                    <p:spPr bwMode="auto">
                      <a:xfrm>
                        <a:off x="3445420" y="3653351"/>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6" name="文字方塊 105"/>
          <p:cNvSpPr txBox="1"/>
          <p:nvPr/>
        </p:nvSpPr>
        <p:spPr>
          <a:xfrm rot="5400000">
            <a:off x="3324469" y="303454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07" name="橢圓 106"/>
          <p:cNvSpPr/>
          <p:nvPr/>
        </p:nvSpPr>
        <p:spPr>
          <a:xfrm>
            <a:off x="5966398" y="161751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08" name="橢圓 107"/>
          <p:cNvSpPr/>
          <p:nvPr/>
        </p:nvSpPr>
        <p:spPr>
          <a:xfrm>
            <a:off x="5968740" y="239608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09" name="橢圓 108"/>
          <p:cNvSpPr/>
          <p:nvPr/>
        </p:nvSpPr>
        <p:spPr>
          <a:xfrm>
            <a:off x="5957107" y="3624098"/>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10" name="文字方塊 109"/>
          <p:cNvSpPr txBox="1"/>
          <p:nvPr/>
        </p:nvSpPr>
        <p:spPr>
          <a:xfrm rot="5400000">
            <a:off x="5954361" y="304639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1" name="橢圓 110"/>
          <p:cNvSpPr/>
          <p:nvPr/>
        </p:nvSpPr>
        <p:spPr>
          <a:xfrm>
            <a:off x="7366715" y="159840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2" name="橢圓 111"/>
          <p:cNvSpPr/>
          <p:nvPr/>
        </p:nvSpPr>
        <p:spPr>
          <a:xfrm>
            <a:off x="7369057" y="2358317"/>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3" name="橢圓 112"/>
          <p:cNvSpPr/>
          <p:nvPr/>
        </p:nvSpPr>
        <p:spPr>
          <a:xfrm>
            <a:off x="7376085" y="3604990"/>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4" name="文字方塊 113"/>
          <p:cNvSpPr txBox="1"/>
          <p:nvPr/>
        </p:nvSpPr>
        <p:spPr>
          <a:xfrm rot="5400000">
            <a:off x="7373339" y="302412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5" name="文字方塊 114"/>
          <p:cNvSpPr txBox="1"/>
          <p:nvPr/>
        </p:nvSpPr>
        <p:spPr>
          <a:xfrm>
            <a:off x="6538444" y="155893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6" name="文字方塊 115"/>
          <p:cNvSpPr txBox="1"/>
          <p:nvPr/>
        </p:nvSpPr>
        <p:spPr>
          <a:xfrm>
            <a:off x="6556067" y="234443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7" name="文字方塊 116"/>
          <p:cNvSpPr txBox="1"/>
          <p:nvPr/>
        </p:nvSpPr>
        <p:spPr>
          <a:xfrm>
            <a:off x="6568247" y="3600723"/>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118" name="直線單箭頭接點 117"/>
          <p:cNvCxnSpPr>
            <a:stCxn id="100" idx="6"/>
            <a:endCxn id="107" idx="2"/>
          </p:cNvCxnSpPr>
          <p:nvPr/>
        </p:nvCxnSpPr>
        <p:spPr>
          <a:xfrm>
            <a:off x="5224994" y="190459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p:cNvCxnSpPr/>
          <p:nvPr/>
        </p:nvCxnSpPr>
        <p:spPr>
          <a:xfrm>
            <a:off x="5224994" y="2696347"/>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p:cNvCxnSpPr/>
          <p:nvPr/>
        </p:nvCxnSpPr>
        <p:spPr>
          <a:xfrm>
            <a:off x="5215703" y="391831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p:cNvCxnSpPr>
            <a:stCxn id="101" idx="6"/>
            <a:endCxn id="107" idx="2"/>
          </p:cNvCxnSpPr>
          <p:nvPr/>
        </p:nvCxnSpPr>
        <p:spPr>
          <a:xfrm flipV="1">
            <a:off x="5227336" y="1904595"/>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p:cNvCxnSpPr>
            <a:stCxn id="100" idx="6"/>
            <a:endCxn id="108" idx="2"/>
          </p:cNvCxnSpPr>
          <p:nvPr/>
        </p:nvCxnSpPr>
        <p:spPr>
          <a:xfrm>
            <a:off x="5224994" y="1904595"/>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p:cNvCxnSpPr>
            <a:stCxn id="100" idx="6"/>
            <a:endCxn id="109" idx="2"/>
          </p:cNvCxnSpPr>
          <p:nvPr/>
        </p:nvCxnSpPr>
        <p:spPr>
          <a:xfrm>
            <a:off x="5224995" y="1904595"/>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p:cNvCxnSpPr>
            <a:stCxn id="101" idx="6"/>
            <a:endCxn id="109" idx="2"/>
          </p:cNvCxnSpPr>
          <p:nvPr/>
        </p:nvCxnSpPr>
        <p:spPr>
          <a:xfrm>
            <a:off x="5227337" y="2683165"/>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4"/>
          <p:cNvCxnSpPr>
            <a:stCxn id="102" idx="6"/>
            <a:endCxn id="107" idx="2"/>
          </p:cNvCxnSpPr>
          <p:nvPr/>
        </p:nvCxnSpPr>
        <p:spPr>
          <a:xfrm flipV="1">
            <a:off x="5215704" y="1904595"/>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p:cNvCxnSpPr>
            <a:stCxn id="102" idx="6"/>
            <a:endCxn id="108" idx="2"/>
          </p:cNvCxnSpPr>
          <p:nvPr/>
        </p:nvCxnSpPr>
        <p:spPr>
          <a:xfrm flipV="1">
            <a:off x="5215704" y="2683165"/>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單箭頭接點 126"/>
          <p:cNvCxnSpPr>
            <a:endCxn id="100" idx="2"/>
          </p:cNvCxnSpPr>
          <p:nvPr/>
        </p:nvCxnSpPr>
        <p:spPr>
          <a:xfrm flipV="1">
            <a:off x="3791436" y="1904596"/>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線單箭頭接點 127"/>
          <p:cNvCxnSpPr>
            <a:stCxn id="97" idx="3"/>
            <a:endCxn id="101" idx="2"/>
          </p:cNvCxnSpPr>
          <p:nvPr/>
        </p:nvCxnSpPr>
        <p:spPr>
          <a:xfrm>
            <a:off x="3787730" y="1952969"/>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128"/>
          <p:cNvCxnSpPr>
            <a:stCxn id="97" idx="3"/>
            <a:endCxn id="102" idx="2"/>
          </p:cNvCxnSpPr>
          <p:nvPr/>
        </p:nvCxnSpPr>
        <p:spPr>
          <a:xfrm>
            <a:off x="3787729" y="1952969"/>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單箭頭接點 129"/>
          <p:cNvCxnSpPr>
            <a:stCxn id="99" idx="3"/>
            <a:endCxn id="100" idx="2"/>
          </p:cNvCxnSpPr>
          <p:nvPr/>
        </p:nvCxnSpPr>
        <p:spPr>
          <a:xfrm flipV="1">
            <a:off x="3815250" y="1904595"/>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130"/>
          <p:cNvCxnSpPr>
            <a:stCxn id="96" idx="3"/>
            <a:endCxn id="101" idx="2"/>
          </p:cNvCxnSpPr>
          <p:nvPr/>
        </p:nvCxnSpPr>
        <p:spPr>
          <a:xfrm>
            <a:off x="3781912" y="2523299"/>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線單箭頭接點 131"/>
          <p:cNvCxnSpPr>
            <a:stCxn id="96" idx="3"/>
            <a:endCxn id="102" idx="2"/>
          </p:cNvCxnSpPr>
          <p:nvPr/>
        </p:nvCxnSpPr>
        <p:spPr>
          <a:xfrm>
            <a:off x="3781911" y="2523299"/>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線單箭頭接點 132"/>
          <p:cNvCxnSpPr>
            <a:stCxn id="105" idx="3"/>
            <a:endCxn id="100" idx="2"/>
          </p:cNvCxnSpPr>
          <p:nvPr/>
        </p:nvCxnSpPr>
        <p:spPr>
          <a:xfrm flipV="1">
            <a:off x="3853408" y="1904596"/>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線單箭頭接點 133"/>
          <p:cNvCxnSpPr>
            <a:stCxn id="105" idx="3"/>
            <a:endCxn id="101" idx="2"/>
          </p:cNvCxnSpPr>
          <p:nvPr/>
        </p:nvCxnSpPr>
        <p:spPr>
          <a:xfrm flipV="1">
            <a:off x="3827040" y="2683165"/>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134"/>
          <p:cNvCxnSpPr>
            <a:stCxn id="105" idx="3"/>
            <a:endCxn id="102" idx="2"/>
          </p:cNvCxnSpPr>
          <p:nvPr/>
        </p:nvCxnSpPr>
        <p:spPr>
          <a:xfrm>
            <a:off x="3827039" y="3897771"/>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 name="文字方塊 135"/>
          <p:cNvSpPr txBox="1"/>
          <p:nvPr/>
        </p:nvSpPr>
        <p:spPr>
          <a:xfrm rot="5400000">
            <a:off x="8646357" y="305509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37" name="文字方塊 136"/>
          <p:cNvSpPr txBox="1"/>
          <p:nvPr/>
        </p:nvSpPr>
        <p:spPr>
          <a:xfrm>
            <a:off x="8715450" y="1536271"/>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138" name="文字方塊 137"/>
          <p:cNvSpPr txBox="1"/>
          <p:nvPr/>
        </p:nvSpPr>
        <p:spPr>
          <a:xfrm>
            <a:off x="8704167" y="2334491"/>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139" name="文字方塊 138"/>
          <p:cNvSpPr txBox="1"/>
          <p:nvPr/>
        </p:nvSpPr>
        <p:spPr>
          <a:xfrm>
            <a:off x="8704167" y="3600723"/>
            <a:ext cx="631069" cy="523220"/>
          </a:xfrm>
          <a:prstGeom prst="rect">
            <a:avLst/>
          </a:prstGeom>
          <a:noFill/>
        </p:spPr>
        <p:txBody>
          <a:bodyPr wrap="square" rtlCol="0">
            <a:spAutoFit/>
          </a:bodyPr>
          <a:lstStyle/>
          <a:p>
            <a:r>
              <a:rPr lang="en-US" altLang="zh-TW" sz="2800" dirty="0" err="1"/>
              <a:t>y</a:t>
            </a:r>
            <a:r>
              <a:rPr lang="en-US" altLang="zh-TW" sz="2800" baseline="-25000" dirty="0" err="1"/>
              <a:t>M</a:t>
            </a:r>
            <a:endParaRPr lang="zh-TW" altLang="en-US" sz="2800" baseline="-25000" dirty="0"/>
          </a:p>
        </p:txBody>
      </p:sp>
      <p:sp>
        <p:nvSpPr>
          <p:cNvPr id="2" name="標題 1"/>
          <p:cNvSpPr>
            <a:spLocks noGrp="1"/>
          </p:cNvSpPr>
          <p:nvPr>
            <p:ph type="title"/>
          </p:nvPr>
        </p:nvSpPr>
        <p:spPr/>
        <p:txBody>
          <a:bodyPr/>
          <a:lstStyle/>
          <a:p>
            <a:r>
              <a:rPr lang="en-US" altLang="zh-TW" dirty="0"/>
              <a:t>Neural Network </a:t>
            </a:r>
            <a:endParaRPr lang="zh-TW" altLang="en-US" dirty="0"/>
          </a:p>
        </p:txBody>
      </p:sp>
      <p:sp>
        <p:nvSpPr>
          <p:cNvPr id="70" name="矩形 69"/>
          <p:cNvSpPr/>
          <p:nvPr/>
        </p:nvSpPr>
        <p:spPr>
          <a:xfrm>
            <a:off x="3842545" y="2185784"/>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1</a:t>
            </a:r>
            <a:endParaRPr lang="zh-TW" altLang="en-US" sz="2400" baseline="30000" dirty="0"/>
          </a:p>
        </p:txBody>
      </p:sp>
      <p:sp>
        <p:nvSpPr>
          <p:cNvPr id="79" name="矩形 78"/>
          <p:cNvSpPr/>
          <p:nvPr/>
        </p:nvSpPr>
        <p:spPr>
          <a:xfrm>
            <a:off x="5230748" y="2193988"/>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2</a:t>
            </a:r>
            <a:endParaRPr lang="zh-TW" altLang="en-US" sz="2400" baseline="30000" dirty="0"/>
          </a:p>
        </p:txBody>
      </p:sp>
      <p:sp>
        <p:nvSpPr>
          <p:cNvPr id="80" name="矩形 79"/>
          <p:cNvSpPr/>
          <p:nvPr/>
        </p:nvSpPr>
        <p:spPr>
          <a:xfrm>
            <a:off x="6696753" y="2187089"/>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L</a:t>
            </a:r>
            <a:endParaRPr lang="zh-TW" altLang="en-US" sz="2400" baseline="30000" dirty="0"/>
          </a:p>
        </p:txBody>
      </p:sp>
      <p:sp>
        <p:nvSpPr>
          <p:cNvPr id="82" name="矩形 81"/>
          <p:cNvSpPr/>
          <p:nvPr/>
        </p:nvSpPr>
        <p:spPr>
          <a:xfrm>
            <a:off x="5846227" y="2527383"/>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2</a:t>
            </a:r>
            <a:endParaRPr lang="zh-TW" altLang="en-US" sz="2400" baseline="30000" dirty="0"/>
          </a:p>
        </p:txBody>
      </p:sp>
      <p:sp>
        <p:nvSpPr>
          <p:cNvPr id="83" name="矩形 82"/>
          <p:cNvSpPr/>
          <p:nvPr/>
        </p:nvSpPr>
        <p:spPr>
          <a:xfrm>
            <a:off x="7336126" y="2503876"/>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err="1"/>
              <a:t>b</a:t>
            </a:r>
            <a:r>
              <a:rPr lang="en-US" altLang="zh-TW" sz="2400" baseline="30000" dirty="0" err="1"/>
              <a:t>L</a:t>
            </a:r>
            <a:endParaRPr lang="zh-TW" altLang="en-US" sz="2400" baseline="30000" dirty="0"/>
          </a:p>
        </p:txBody>
      </p:sp>
      <p:sp>
        <p:nvSpPr>
          <p:cNvPr id="88" name="矩形 87"/>
          <p:cNvSpPr/>
          <p:nvPr/>
        </p:nvSpPr>
        <p:spPr>
          <a:xfrm>
            <a:off x="3754674" y="3581029"/>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x</a:t>
            </a:r>
            <a:endParaRPr lang="zh-TW" altLang="en-US" sz="2400" dirty="0"/>
          </a:p>
        </p:txBody>
      </p:sp>
      <p:sp>
        <p:nvSpPr>
          <p:cNvPr id="89" name="矩形 88"/>
          <p:cNvSpPr/>
          <p:nvPr/>
        </p:nvSpPr>
        <p:spPr>
          <a:xfrm>
            <a:off x="5064088" y="3581029"/>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a</a:t>
            </a:r>
            <a:r>
              <a:rPr lang="en-US" altLang="zh-TW" sz="2400" baseline="30000" dirty="0"/>
              <a:t>1</a:t>
            </a:r>
            <a:endParaRPr lang="zh-TW" altLang="en-US" sz="2400" baseline="30000" dirty="0"/>
          </a:p>
        </p:txBody>
      </p:sp>
      <p:sp>
        <p:nvSpPr>
          <p:cNvPr id="90" name="矩形 89"/>
          <p:cNvSpPr/>
          <p:nvPr/>
        </p:nvSpPr>
        <p:spPr>
          <a:xfrm>
            <a:off x="6399212" y="3594769"/>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a</a:t>
            </a:r>
            <a:r>
              <a:rPr lang="en-US" altLang="zh-TW" sz="2400" baseline="30000" dirty="0"/>
              <a:t>2</a:t>
            </a:r>
            <a:endParaRPr lang="zh-TW" altLang="en-US" sz="2400" baseline="30000" dirty="0"/>
          </a:p>
        </p:txBody>
      </p:sp>
      <p:sp>
        <p:nvSpPr>
          <p:cNvPr id="92" name="矩形 91"/>
          <p:cNvSpPr/>
          <p:nvPr/>
        </p:nvSpPr>
        <p:spPr>
          <a:xfrm>
            <a:off x="7988826" y="3589712"/>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y</a:t>
            </a:r>
            <a:endParaRPr lang="zh-TW" altLang="en-US" sz="2400" baseline="30000" dirty="0"/>
          </a:p>
        </p:txBody>
      </p:sp>
      <p:grpSp>
        <p:nvGrpSpPr>
          <p:cNvPr id="4" name="群組 3"/>
          <p:cNvGrpSpPr/>
          <p:nvPr/>
        </p:nvGrpSpPr>
        <p:grpSpPr>
          <a:xfrm>
            <a:off x="1686374" y="4820851"/>
            <a:ext cx="3002489" cy="877076"/>
            <a:chOff x="522337" y="4911258"/>
            <a:chExt cx="3002489" cy="877076"/>
          </a:xfrm>
        </p:grpSpPr>
        <p:sp>
          <p:nvSpPr>
            <p:cNvPr id="71" name="矩形 70"/>
            <p:cNvSpPr/>
            <p:nvPr/>
          </p:nvSpPr>
          <p:spPr>
            <a:xfrm>
              <a:off x="2804292" y="4913061"/>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1</a:t>
              </a:r>
              <a:endParaRPr lang="zh-TW" altLang="en-US" sz="2400" baseline="30000" dirty="0"/>
            </a:p>
          </p:txBody>
        </p:sp>
        <p:sp>
          <p:nvSpPr>
            <p:cNvPr id="143" name="矩形 142"/>
            <p:cNvSpPr/>
            <p:nvPr/>
          </p:nvSpPr>
          <p:spPr>
            <a:xfrm>
              <a:off x="982807" y="493521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1</a:t>
              </a:r>
              <a:endParaRPr lang="zh-TW" altLang="en-US" sz="2400" baseline="30000" dirty="0"/>
            </a:p>
          </p:txBody>
        </p:sp>
        <p:sp>
          <p:nvSpPr>
            <p:cNvPr id="144" name="矩形 143"/>
            <p:cNvSpPr/>
            <p:nvPr/>
          </p:nvSpPr>
          <p:spPr>
            <a:xfrm>
              <a:off x="1883749" y="491125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x</a:t>
              </a:r>
              <a:endParaRPr lang="zh-TW" altLang="en-US" sz="2400" dirty="0"/>
            </a:p>
          </p:txBody>
        </p:sp>
        <p:sp>
          <p:nvSpPr>
            <p:cNvPr id="3" name="文字方塊 2"/>
            <p:cNvSpPr txBox="1"/>
            <p:nvPr/>
          </p:nvSpPr>
          <p:spPr>
            <a:xfrm>
              <a:off x="2384389" y="5106861"/>
              <a:ext cx="360621" cy="461665"/>
            </a:xfrm>
            <a:prstGeom prst="rect">
              <a:avLst/>
            </a:prstGeom>
            <a:noFill/>
          </p:spPr>
          <p:txBody>
            <a:bodyPr wrap="square" rtlCol="0">
              <a:spAutoFit/>
            </a:bodyPr>
            <a:lstStyle/>
            <a:p>
              <a:pPr algn="ctr"/>
              <a:r>
                <a:rPr lang="en-US" altLang="zh-TW" sz="2400" dirty="0"/>
                <a:t>+</a:t>
              </a:r>
              <a:endParaRPr lang="zh-TW" altLang="en-US" sz="2400" dirty="0"/>
            </a:p>
          </p:txBody>
        </p:sp>
        <mc:AlternateContent xmlns:mc="http://schemas.openxmlformats.org/markup-compatibility/2006" xmlns:a14="http://schemas.microsoft.com/office/drawing/2010/main">
          <mc:Choice Requires="a14">
            <p:sp>
              <p:nvSpPr>
                <p:cNvPr id="145" name="文字方塊 144"/>
                <p:cNvSpPr txBox="1"/>
                <p:nvPr/>
              </p:nvSpPr>
              <p:spPr>
                <a:xfrm>
                  <a:off x="522337" y="5165130"/>
                  <a:ext cx="30024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𝜎</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                                    </m:t>
                            </m:r>
                          </m:e>
                        </m:d>
                      </m:oMath>
                    </m:oMathPara>
                  </a14:m>
                  <a:endParaRPr lang="zh-TW" altLang="en-US" sz="2400" dirty="0"/>
                </a:p>
              </p:txBody>
            </p:sp>
          </mc:Choice>
          <mc:Fallback xmlns="">
            <p:sp>
              <p:nvSpPr>
                <p:cNvPr id="145" name="文字方塊 144"/>
                <p:cNvSpPr txBox="1">
                  <a:spLocks noRot="1" noChangeAspect="1" noMove="1" noResize="1" noEditPoints="1" noAdjustHandles="1" noChangeArrowheads="1" noChangeShapeType="1" noTextEdit="1"/>
                </p:cNvSpPr>
                <p:nvPr/>
              </p:nvSpPr>
              <p:spPr>
                <a:xfrm>
                  <a:off x="522337" y="5165130"/>
                  <a:ext cx="3002489" cy="369332"/>
                </a:xfrm>
                <a:prstGeom prst="rect">
                  <a:avLst/>
                </a:prstGeom>
                <a:blipFill rotWithShape="0">
                  <a:blip r:embed="rId10"/>
                  <a:stretch>
                    <a:fillRect/>
                  </a:stretch>
                </a:blipFill>
              </p:spPr>
              <p:txBody>
                <a:bodyPr/>
                <a:lstStyle/>
                <a:p>
                  <a:r>
                    <a:rPr lang="zh-TW" altLang="en-US">
                      <a:noFill/>
                    </a:rPr>
                    <a:t> </a:t>
                  </a:r>
                </a:p>
              </p:txBody>
            </p:sp>
          </mc:Fallback>
        </mc:AlternateContent>
      </p:grpSp>
      <p:grpSp>
        <p:nvGrpSpPr>
          <p:cNvPr id="159" name="群組 158"/>
          <p:cNvGrpSpPr/>
          <p:nvPr/>
        </p:nvGrpSpPr>
        <p:grpSpPr>
          <a:xfrm>
            <a:off x="4688863" y="5192193"/>
            <a:ext cx="3002489" cy="877076"/>
            <a:chOff x="522337" y="4911258"/>
            <a:chExt cx="3002489" cy="877076"/>
          </a:xfrm>
        </p:grpSpPr>
        <p:sp>
          <p:nvSpPr>
            <p:cNvPr id="160" name="矩形 159"/>
            <p:cNvSpPr/>
            <p:nvPr/>
          </p:nvSpPr>
          <p:spPr>
            <a:xfrm>
              <a:off x="2804292" y="4913061"/>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2</a:t>
              </a:r>
              <a:endParaRPr lang="zh-TW" altLang="en-US" sz="2400" baseline="30000" dirty="0"/>
            </a:p>
          </p:txBody>
        </p:sp>
        <p:sp>
          <p:nvSpPr>
            <p:cNvPr id="161" name="矩形 160"/>
            <p:cNvSpPr/>
            <p:nvPr/>
          </p:nvSpPr>
          <p:spPr>
            <a:xfrm>
              <a:off x="982807" y="493521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2</a:t>
              </a:r>
              <a:endParaRPr lang="zh-TW" altLang="en-US" sz="2400" baseline="30000" dirty="0"/>
            </a:p>
          </p:txBody>
        </p:sp>
        <p:sp>
          <p:nvSpPr>
            <p:cNvPr id="162" name="矩形 161"/>
            <p:cNvSpPr/>
            <p:nvPr/>
          </p:nvSpPr>
          <p:spPr>
            <a:xfrm>
              <a:off x="1883749" y="491125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a</a:t>
              </a:r>
              <a:r>
                <a:rPr lang="en-US" altLang="zh-TW" sz="2400" baseline="30000" dirty="0"/>
                <a:t>1</a:t>
              </a:r>
              <a:endParaRPr lang="zh-TW" altLang="en-US" sz="2400" baseline="30000" dirty="0"/>
            </a:p>
          </p:txBody>
        </p:sp>
        <p:sp>
          <p:nvSpPr>
            <p:cNvPr id="163" name="文字方塊 162"/>
            <p:cNvSpPr txBox="1"/>
            <p:nvPr/>
          </p:nvSpPr>
          <p:spPr>
            <a:xfrm>
              <a:off x="2384389" y="5106861"/>
              <a:ext cx="360621" cy="461665"/>
            </a:xfrm>
            <a:prstGeom prst="rect">
              <a:avLst/>
            </a:prstGeom>
            <a:noFill/>
          </p:spPr>
          <p:txBody>
            <a:bodyPr wrap="square" rtlCol="0">
              <a:spAutoFit/>
            </a:bodyPr>
            <a:lstStyle/>
            <a:p>
              <a:pPr algn="ctr"/>
              <a:r>
                <a:rPr lang="en-US" altLang="zh-TW" sz="2400" dirty="0"/>
                <a:t>+</a:t>
              </a:r>
              <a:endParaRPr lang="zh-TW" altLang="en-US" sz="2400" dirty="0"/>
            </a:p>
          </p:txBody>
        </p:sp>
        <mc:AlternateContent xmlns:mc="http://schemas.openxmlformats.org/markup-compatibility/2006" xmlns:a14="http://schemas.microsoft.com/office/drawing/2010/main">
          <mc:Choice Requires="a14">
            <p:sp>
              <p:nvSpPr>
                <p:cNvPr id="164" name="文字方塊 163"/>
                <p:cNvSpPr txBox="1"/>
                <p:nvPr/>
              </p:nvSpPr>
              <p:spPr>
                <a:xfrm>
                  <a:off x="522337" y="5165130"/>
                  <a:ext cx="30024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𝜎</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                                    </m:t>
                            </m:r>
                          </m:e>
                        </m:d>
                      </m:oMath>
                    </m:oMathPara>
                  </a14:m>
                  <a:endParaRPr lang="zh-TW" altLang="en-US" sz="2400" dirty="0"/>
                </a:p>
              </p:txBody>
            </p:sp>
          </mc:Choice>
          <mc:Fallback xmlns="">
            <p:sp>
              <p:nvSpPr>
                <p:cNvPr id="164" name="文字方塊 163"/>
                <p:cNvSpPr txBox="1">
                  <a:spLocks noRot="1" noChangeAspect="1" noMove="1" noResize="1" noEditPoints="1" noAdjustHandles="1" noChangeArrowheads="1" noChangeShapeType="1" noTextEdit="1"/>
                </p:cNvSpPr>
                <p:nvPr/>
              </p:nvSpPr>
              <p:spPr>
                <a:xfrm>
                  <a:off x="522337" y="5165130"/>
                  <a:ext cx="3002489" cy="369332"/>
                </a:xfrm>
                <a:prstGeom prst="rect">
                  <a:avLst/>
                </a:prstGeom>
                <a:blipFill rotWithShape="0">
                  <a:blip r:embed="rId11"/>
                  <a:stretch>
                    <a:fillRect/>
                  </a:stretch>
                </a:blipFill>
              </p:spPr>
              <p:txBody>
                <a:bodyPr/>
                <a:lstStyle/>
                <a:p>
                  <a:r>
                    <a:rPr lang="zh-TW" altLang="en-US">
                      <a:noFill/>
                    </a:rPr>
                    <a:t> </a:t>
                  </a:r>
                </a:p>
              </p:txBody>
            </p:sp>
          </mc:Fallback>
        </mc:AlternateContent>
      </p:grpSp>
      <p:grpSp>
        <p:nvGrpSpPr>
          <p:cNvPr id="165" name="群組 164"/>
          <p:cNvGrpSpPr/>
          <p:nvPr/>
        </p:nvGrpSpPr>
        <p:grpSpPr>
          <a:xfrm>
            <a:off x="7527379" y="5784539"/>
            <a:ext cx="2867836" cy="877076"/>
            <a:chOff x="522337" y="4911258"/>
            <a:chExt cx="2867836" cy="877076"/>
          </a:xfrm>
        </p:grpSpPr>
        <p:sp>
          <p:nvSpPr>
            <p:cNvPr id="166" name="矩形 165"/>
            <p:cNvSpPr/>
            <p:nvPr/>
          </p:nvSpPr>
          <p:spPr>
            <a:xfrm>
              <a:off x="2743512" y="4913061"/>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err="1"/>
                <a:t>b</a:t>
              </a:r>
              <a:r>
                <a:rPr lang="en-US" altLang="zh-TW" sz="2400" baseline="30000" dirty="0" err="1"/>
                <a:t>L</a:t>
              </a:r>
              <a:endParaRPr lang="zh-TW" altLang="en-US" sz="2400" baseline="30000" dirty="0"/>
            </a:p>
          </p:txBody>
        </p:sp>
        <p:sp>
          <p:nvSpPr>
            <p:cNvPr id="167" name="矩形 166"/>
            <p:cNvSpPr/>
            <p:nvPr/>
          </p:nvSpPr>
          <p:spPr>
            <a:xfrm>
              <a:off x="982807" y="493521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L</a:t>
              </a:r>
              <a:endParaRPr lang="zh-TW" altLang="en-US" sz="2400" baseline="30000" dirty="0"/>
            </a:p>
          </p:txBody>
        </p:sp>
        <p:sp>
          <p:nvSpPr>
            <p:cNvPr id="168" name="矩形 167"/>
            <p:cNvSpPr/>
            <p:nvPr/>
          </p:nvSpPr>
          <p:spPr>
            <a:xfrm>
              <a:off x="1883749" y="491125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400" baseline="30000" dirty="0"/>
            </a:p>
          </p:txBody>
        </p:sp>
        <p:sp>
          <p:nvSpPr>
            <p:cNvPr id="169" name="文字方塊 168"/>
            <p:cNvSpPr txBox="1"/>
            <p:nvPr/>
          </p:nvSpPr>
          <p:spPr>
            <a:xfrm>
              <a:off x="2384389" y="5106861"/>
              <a:ext cx="360621" cy="461665"/>
            </a:xfrm>
            <a:prstGeom prst="rect">
              <a:avLst/>
            </a:prstGeom>
            <a:noFill/>
          </p:spPr>
          <p:txBody>
            <a:bodyPr wrap="square" rtlCol="0">
              <a:spAutoFit/>
            </a:bodyPr>
            <a:lstStyle/>
            <a:p>
              <a:pPr algn="ctr"/>
              <a:r>
                <a:rPr lang="en-US" altLang="zh-TW" sz="2400" dirty="0"/>
                <a:t>+</a:t>
              </a:r>
              <a:endParaRPr lang="zh-TW" altLang="en-US" sz="2400" dirty="0"/>
            </a:p>
          </p:txBody>
        </p:sp>
        <mc:AlternateContent xmlns:mc="http://schemas.openxmlformats.org/markup-compatibility/2006" xmlns:a14="http://schemas.microsoft.com/office/drawing/2010/main">
          <mc:Choice Requires="a14">
            <p:sp>
              <p:nvSpPr>
                <p:cNvPr id="170" name="文字方塊 169"/>
                <p:cNvSpPr txBox="1"/>
                <p:nvPr/>
              </p:nvSpPr>
              <p:spPr>
                <a:xfrm>
                  <a:off x="522337" y="5165130"/>
                  <a:ext cx="286783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𝜎</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                                   </m:t>
                            </m:r>
                          </m:e>
                        </m:d>
                      </m:oMath>
                    </m:oMathPara>
                  </a14:m>
                  <a:endParaRPr lang="zh-TW" altLang="en-US" sz="2400" dirty="0"/>
                </a:p>
              </p:txBody>
            </p:sp>
          </mc:Choice>
          <mc:Fallback xmlns="">
            <p:sp>
              <p:nvSpPr>
                <p:cNvPr id="170" name="文字方塊 169"/>
                <p:cNvSpPr txBox="1">
                  <a:spLocks noRot="1" noChangeAspect="1" noMove="1" noResize="1" noEditPoints="1" noAdjustHandles="1" noChangeArrowheads="1" noChangeShapeType="1" noTextEdit="1"/>
                </p:cNvSpPr>
                <p:nvPr/>
              </p:nvSpPr>
              <p:spPr>
                <a:xfrm>
                  <a:off x="522337" y="5165130"/>
                  <a:ext cx="2867836" cy="369332"/>
                </a:xfrm>
                <a:prstGeom prst="rect">
                  <a:avLst/>
                </a:prstGeom>
                <a:blipFill rotWithShape="0">
                  <a:blip r:embed="rId12"/>
                  <a:stretch>
                    <a:fillRect l="-1064"/>
                  </a:stretch>
                </a:blipFill>
              </p:spPr>
              <p:txBody>
                <a:bodyPr/>
                <a:lstStyle/>
                <a:p>
                  <a:r>
                    <a:rPr lang="zh-TW" altLang="en-US">
                      <a:noFill/>
                    </a:rPr>
                    <a:t> </a:t>
                  </a:r>
                </a:p>
              </p:txBody>
            </p:sp>
          </mc:Fallback>
        </mc:AlternateContent>
      </p:grpSp>
      <p:cxnSp>
        <p:nvCxnSpPr>
          <p:cNvPr id="7" name="直線單箭頭接點 6"/>
          <p:cNvCxnSpPr>
            <a:stCxn id="145" idx="3"/>
            <a:endCxn id="89" idx="2"/>
          </p:cNvCxnSpPr>
          <p:nvPr/>
        </p:nvCxnSpPr>
        <p:spPr>
          <a:xfrm flipV="1">
            <a:off x="4688863" y="4458105"/>
            <a:ext cx="595905" cy="801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8830247" y="5985201"/>
            <a:ext cx="585417" cy="461665"/>
          </a:xfrm>
          <a:prstGeom prst="rect">
            <a:avLst/>
          </a:prstGeom>
        </p:spPr>
        <p:txBody>
          <a:bodyPr wrap="none">
            <a:spAutoFit/>
          </a:bodyPr>
          <a:lstStyle/>
          <a:p>
            <a:pPr algn="ctr"/>
            <a:r>
              <a:rPr lang="en-US" altLang="zh-TW" sz="2400" dirty="0"/>
              <a:t>a</a:t>
            </a:r>
            <a:r>
              <a:rPr lang="en-US" altLang="zh-TW" sz="2400" baseline="30000" dirty="0"/>
              <a:t>L-1</a:t>
            </a:r>
            <a:endParaRPr lang="zh-TW" altLang="en-US" sz="2400" baseline="30000" dirty="0"/>
          </a:p>
        </p:txBody>
      </p:sp>
      <p:sp>
        <p:nvSpPr>
          <p:cNvPr id="173" name="矩形 172"/>
          <p:cNvSpPr/>
          <p:nvPr/>
        </p:nvSpPr>
        <p:spPr>
          <a:xfrm>
            <a:off x="4405004" y="2531688"/>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1</a:t>
            </a:r>
            <a:endParaRPr lang="zh-TW" altLang="en-US" sz="2400" baseline="30000" dirty="0"/>
          </a:p>
        </p:txBody>
      </p:sp>
      <p:sp>
        <p:nvSpPr>
          <p:cNvPr id="24" name="手繪多邊形 23"/>
          <p:cNvSpPr/>
          <p:nvPr/>
        </p:nvSpPr>
        <p:spPr>
          <a:xfrm>
            <a:off x="6875490" y="4437089"/>
            <a:ext cx="882753" cy="1169232"/>
          </a:xfrm>
          <a:custGeom>
            <a:avLst/>
            <a:gdLst>
              <a:gd name="connsiteX0" fmla="*/ 749508 w 882753"/>
              <a:gd name="connsiteY0" fmla="*/ 1169232 h 1169232"/>
              <a:gd name="connsiteX1" fmla="*/ 824459 w 882753"/>
              <a:gd name="connsiteY1" fmla="*/ 779488 h 1169232"/>
              <a:gd name="connsiteX2" fmla="*/ 0 w 882753"/>
              <a:gd name="connsiteY2" fmla="*/ 0 h 1169232"/>
            </a:gdLst>
            <a:ahLst/>
            <a:cxnLst>
              <a:cxn ang="0">
                <a:pos x="connsiteX0" y="connsiteY0"/>
              </a:cxn>
              <a:cxn ang="0">
                <a:pos x="connsiteX1" y="connsiteY1"/>
              </a:cxn>
              <a:cxn ang="0">
                <a:pos x="connsiteX2" y="connsiteY2"/>
              </a:cxn>
            </a:cxnLst>
            <a:rect l="l" t="t" r="r" b="b"/>
            <a:pathLst>
              <a:path w="882753" h="1169232">
                <a:moveTo>
                  <a:pt x="749508" y="1169232"/>
                </a:moveTo>
                <a:cubicBezTo>
                  <a:pt x="849442" y="1071796"/>
                  <a:pt x="949377" y="974360"/>
                  <a:pt x="824459" y="779488"/>
                </a:cubicBezTo>
                <a:cubicBezTo>
                  <a:pt x="699541" y="584616"/>
                  <a:pt x="349770" y="292308"/>
                  <a:pt x="0" y="0"/>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手繪多邊形 24"/>
          <p:cNvSpPr/>
          <p:nvPr/>
        </p:nvSpPr>
        <p:spPr>
          <a:xfrm>
            <a:off x="8449457" y="4407108"/>
            <a:ext cx="2027943" cy="1783830"/>
          </a:xfrm>
          <a:custGeom>
            <a:avLst/>
            <a:gdLst>
              <a:gd name="connsiteX0" fmla="*/ 1933731 w 2027943"/>
              <a:gd name="connsiteY0" fmla="*/ 1783830 h 1783830"/>
              <a:gd name="connsiteX1" fmla="*/ 1993692 w 2027943"/>
              <a:gd name="connsiteY1" fmla="*/ 1319135 h 1783830"/>
              <a:gd name="connsiteX2" fmla="*/ 1469036 w 2027943"/>
              <a:gd name="connsiteY2" fmla="*/ 449705 h 1783830"/>
              <a:gd name="connsiteX3" fmla="*/ 0 w 2027943"/>
              <a:gd name="connsiteY3" fmla="*/ 0 h 1783830"/>
            </a:gdLst>
            <a:ahLst/>
            <a:cxnLst>
              <a:cxn ang="0">
                <a:pos x="connsiteX0" y="connsiteY0"/>
              </a:cxn>
              <a:cxn ang="0">
                <a:pos x="connsiteX1" y="connsiteY1"/>
              </a:cxn>
              <a:cxn ang="0">
                <a:pos x="connsiteX2" y="connsiteY2"/>
              </a:cxn>
              <a:cxn ang="0">
                <a:pos x="connsiteX3" y="connsiteY3"/>
              </a:cxn>
            </a:cxnLst>
            <a:rect l="l" t="t" r="r" b="b"/>
            <a:pathLst>
              <a:path w="2027943" h="1783830">
                <a:moveTo>
                  <a:pt x="1933731" y="1783830"/>
                </a:moveTo>
                <a:cubicBezTo>
                  <a:pt x="2002436" y="1662659"/>
                  <a:pt x="2071141" y="1541489"/>
                  <a:pt x="1993692" y="1319135"/>
                </a:cubicBezTo>
                <a:cubicBezTo>
                  <a:pt x="1916243" y="1096781"/>
                  <a:pt x="1801318" y="669561"/>
                  <a:pt x="1469036" y="449705"/>
                </a:cubicBezTo>
                <a:cubicBezTo>
                  <a:pt x="1136754" y="229849"/>
                  <a:pt x="568377" y="114924"/>
                  <a:pt x="0" y="0"/>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982472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9" grpId="0" animBg="1"/>
      <p:bldP spid="80" grpId="0" animBg="1"/>
      <p:bldP spid="82" grpId="0" animBg="1"/>
      <p:bldP spid="83" grpId="0" animBg="1"/>
      <p:bldP spid="88" grpId="0" animBg="1"/>
      <p:bldP spid="89" grpId="0" animBg="1"/>
      <p:bldP spid="90" grpId="0" animBg="1"/>
      <p:bldP spid="92" grpId="0" animBg="1"/>
      <p:bldP spid="14" grpId="0"/>
      <p:bldP spid="173" grpId="0" animBg="1"/>
      <p:bldP spid="24" grpId="0" animBg="1"/>
      <p:bldP spid="2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3" name="文字方塊 172"/>
              <p:cNvSpPr txBox="1"/>
              <p:nvPr/>
            </p:nvSpPr>
            <p:spPr>
              <a:xfrm>
                <a:off x="1845349" y="5960609"/>
                <a:ext cx="85013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r>
                        <a:rPr lang="zh-TW" altLang="en-US" sz="2400" i="1">
                          <a:latin typeface="Cambria Math" panose="02040503050406030204" pitchFamily="18" charset="0"/>
                        </a:rPr>
                        <m:t>𝜎</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                                                                                                                  </m:t>
                          </m:r>
                        </m:e>
                      </m:d>
                    </m:oMath>
                  </m:oMathPara>
                </a14:m>
                <a:endParaRPr lang="zh-TW" altLang="en-US" sz="2400" dirty="0"/>
              </a:p>
            </p:txBody>
          </p:sp>
        </mc:Choice>
        <mc:Fallback xmlns="">
          <p:sp>
            <p:nvSpPr>
              <p:cNvPr id="173" name="文字方塊 172"/>
              <p:cNvSpPr txBox="1">
                <a:spLocks noRot="1" noChangeAspect="1" noMove="1" noResize="1" noEditPoints="1" noAdjustHandles="1" noChangeArrowheads="1" noChangeShapeType="1" noTextEdit="1"/>
              </p:cNvSpPr>
              <p:nvPr/>
            </p:nvSpPr>
            <p:spPr>
              <a:xfrm>
                <a:off x="1845349" y="5960609"/>
                <a:ext cx="850130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 name="文字方塊 152"/>
              <p:cNvSpPr txBox="1"/>
              <p:nvPr/>
            </p:nvSpPr>
            <p:spPr>
              <a:xfrm>
                <a:off x="3923138" y="5965343"/>
                <a:ext cx="515692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𝜎</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                                                                     </m:t>
                          </m:r>
                        </m:e>
                      </m:d>
                    </m:oMath>
                  </m:oMathPara>
                </a14:m>
                <a:endParaRPr lang="zh-TW" altLang="en-US" sz="2400" dirty="0"/>
              </a:p>
            </p:txBody>
          </p:sp>
        </mc:Choice>
        <mc:Fallback xmlns="">
          <p:sp>
            <p:nvSpPr>
              <p:cNvPr id="153" name="文字方塊 152"/>
              <p:cNvSpPr txBox="1">
                <a:spLocks noRot="1" noChangeAspect="1" noMove="1" noResize="1" noEditPoints="1" noAdjustHandles="1" noChangeArrowheads="1" noChangeShapeType="1" noTextEdit="1"/>
              </p:cNvSpPr>
              <p:nvPr/>
            </p:nvSpPr>
            <p:spPr>
              <a:xfrm>
                <a:off x="3923138" y="5965343"/>
                <a:ext cx="5156925" cy="369332"/>
              </a:xfrm>
              <a:prstGeom prst="rect">
                <a:avLst/>
              </a:prstGeom>
              <a:blipFill>
                <a:blip r:embed="rId5"/>
                <a:stretch>
                  <a:fillRect l="-355"/>
                </a:stretch>
              </a:blipFill>
            </p:spPr>
            <p:txBody>
              <a:bodyPr/>
              <a:lstStyle/>
              <a:p>
                <a:r>
                  <a:rPr lang="en-US">
                    <a:noFill/>
                  </a:rPr>
                  <a:t> </a:t>
                </a:r>
              </a:p>
            </p:txBody>
          </p:sp>
        </mc:Fallback>
      </mc:AlternateContent>
      <p:sp>
        <p:nvSpPr>
          <p:cNvPr id="78" name="矩形 77"/>
          <p:cNvSpPr/>
          <p:nvPr/>
        </p:nvSpPr>
        <p:spPr>
          <a:xfrm>
            <a:off x="8704167" y="155409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4" name="矩形 73"/>
          <p:cNvSpPr/>
          <p:nvPr/>
        </p:nvSpPr>
        <p:spPr>
          <a:xfrm>
            <a:off x="4553726" y="1606514"/>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5" name="矩形 74"/>
          <p:cNvSpPr/>
          <p:nvPr/>
        </p:nvSpPr>
        <p:spPr>
          <a:xfrm>
            <a:off x="5879312" y="1590167"/>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6" name="矩形 75"/>
          <p:cNvSpPr/>
          <p:nvPr/>
        </p:nvSpPr>
        <p:spPr>
          <a:xfrm>
            <a:off x="7290871" y="1606514"/>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7" name="矩形 76"/>
          <p:cNvSpPr/>
          <p:nvPr/>
        </p:nvSpPr>
        <p:spPr>
          <a:xfrm>
            <a:off x="3370624" y="1634155"/>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93" name="直線單箭頭接點 92"/>
          <p:cNvCxnSpPr/>
          <p:nvPr/>
        </p:nvCxnSpPr>
        <p:spPr>
          <a:xfrm>
            <a:off x="7677679" y="2654934"/>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p:nvPr/>
        </p:nvCxnSpPr>
        <p:spPr>
          <a:xfrm>
            <a:off x="7786994" y="3900824"/>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a:off x="7653794" y="1876131"/>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矩形 95"/>
          <p:cNvSpPr/>
          <p:nvPr/>
        </p:nvSpPr>
        <p:spPr>
          <a:xfrm>
            <a:off x="3439011" y="235184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97" name="矩形 96"/>
          <p:cNvSpPr/>
          <p:nvPr/>
        </p:nvSpPr>
        <p:spPr>
          <a:xfrm>
            <a:off x="3444829" y="178151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98" name="Object 12"/>
          <p:cNvGraphicFramePr>
            <a:graphicFrameLocks noChangeAspect="1"/>
          </p:cNvGraphicFramePr>
          <p:nvPr>
            <p:extLst/>
          </p:nvPr>
        </p:nvGraphicFramePr>
        <p:xfrm>
          <a:off x="3457528" y="1686269"/>
          <a:ext cx="325438" cy="461962"/>
        </p:xfrm>
        <a:graphic>
          <a:graphicData uri="http://schemas.openxmlformats.org/presentationml/2006/ole">
            <mc:AlternateContent xmlns:mc="http://schemas.openxmlformats.org/markup-compatibility/2006">
              <mc:Choice xmlns:v="urn:schemas-microsoft-com:vml" Requires="v">
                <p:oleObj spid="_x0000_s18479" name="方程式" r:id="rId6" imgW="152280" imgH="215640" progId="Equation.3">
                  <p:embed/>
                </p:oleObj>
              </mc:Choice>
              <mc:Fallback>
                <p:oleObj name="方程式" r:id="rId6" imgW="152280" imgH="215640" progId="Equation.3">
                  <p:embed/>
                  <p:pic>
                    <p:nvPicPr>
                      <p:cNvPr id="98" name="Object 12"/>
                      <p:cNvPicPr>
                        <a:picLocks noChangeAspect="1" noChangeArrowheads="1"/>
                      </p:cNvPicPr>
                      <p:nvPr/>
                    </p:nvPicPr>
                    <p:blipFill>
                      <a:blip r:embed="rId7"/>
                      <a:srcRect/>
                      <a:stretch>
                        <a:fillRect/>
                      </a:stretch>
                    </p:blipFill>
                    <p:spPr bwMode="auto">
                      <a:xfrm>
                        <a:off x="3457528" y="168626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 name="Object 12"/>
          <p:cNvGraphicFramePr>
            <a:graphicFrameLocks noChangeAspect="1"/>
          </p:cNvGraphicFramePr>
          <p:nvPr>
            <p:extLst/>
          </p:nvPr>
        </p:nvGraphicFramePr>
        <p:xfrm>
          <a:off x="3462825" y="2268999"/>
          <a:ext cx="352425" cy="461963"/>
        </p:xfrm>
        <a:graphic>
          <a:graphicData uri="http://schemas.openxmlformats.org/presentationml/2006/ole">
            <mc:AlternateContent xmlns:mc="http://schemas.openxmlformats.org/markup-compatibility/2006">
              <mc:Choice xmlns:v="urn:schemas-microsoft-com:vml" Requires="v">
                <p:oleObj spid="_x0000_s18480" name="方程式" r:id="rId8" imgW="164880" imgH="215640" progId="Equation.3">
                  <p:embed/>
                </p:oleObj>
              </mc:Choice>
              <mc:Fallback>
                <p:oleObj name="方程式" r:id="rId8" imgW="164880" imgH="215640" progId="Equation.3">
                  <p:embed/>
                  <p:pic>
                    <p:nvPicPr>
                      <p:cNvPr id="99" name="Object 12"/>
                      <p:cNvPicPr>
                        <a:picLocks noChangeAspect="1" noChangeArrowheads="1"/>
                      </p:cNvPicPr>
                      <p:nvPr/>
                    </p:nvPicPr>
                    <p:blipFill>
                      <a:blip r:embed="rId9"/>
                      <a:srcRect/>
                      <a:stretch>
                        <a:fillRect/>
                      </a:stretch>
                    </p:blipFill>
                    <p:spPr bwMode="auto">
                      <a:xfrm>
                        <a:off x="3462825" y="2268999"/>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0" name="橢圓 99"/>
          <p:cNvSpPr/>
          <p:nvPr/>
        </p:nvSpPr>
        <p:spPr>
          <a:xfrm>
            <a:off x="4650836" y="161751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1" name="橢圓 100"/>
          <p:cNvSpPr/>
          <p:nvPr/>
        </p:nvSpPr>
        <p:spPr>
          <a:xfrm>
            <a:off x="4653178" y="239608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2" name="橢圓 101"/>
          <p:cNvSpPr/>
          <p:nvPr/>
        </p:nvSpPr>
        <p:spPr>
          <a:xfrm>
            <a:off x="4641545" y="362409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3" name="文字方塊 102"/>
          <p:cNvSpPr txBox="1"/>
          <p:nvPr/>
        </p:nvSpPr>
        <p:spPr>
          <a:xfrm rot="5400000">
            <a:off x="4638799" y="304639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04" name="矩形 103"/>
          <p:cNvSpPr/>
          <p:nvPr/>
        </p:nvSpPr>
        <p:spPr>
          <a:xfrm>
            <a:off x="3448536" y="3749605"/>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05" name="Object 12"/>
          <p:cNvGraphicFramePr>
            <a:graphicFrameLocks noChangeAspect="1"/>
          </p:cNvGraphicFramePr>
          <p:nvPr>
            <p:extLst/>
          </p:nvPr>
        </p:nvGraphicFramePr>
        <p:xfrm>
          <a:off x="3445420" y="3653351"/>
          <a:ext cx="407988" cy="488950"/>
        </p:xfrm>
        <a:graphic>
          <a:graphicData uri="http://schemas.openxmlformats.org/presentationml/2006/ole">
            <mc:AlternateContent xmlns:mc="http://schemas.openxmlformats.org/markup-compatibility/2006">
              <mc:Choice xmlns:v="urn:schemas-microsoft-com:vml" Requires="v">
                <p:oleObj spid="_x0000_s18481" name="方程式" r:id="rId10" imgW="190440" imgH="228600" progId="Equation.3">
                  <p:embed/>
                </p:oleObj>
              </mc:Choice>
              <mc:Fallback>
                <p:oleObj name="方程式" r:id="rId10" imgW="190440" imgH="228600" progId="Equation.3">
                  <p:embed/>
                  <p:pic>
                    <p:nvPicPr>
                      <p:cNvPr id="105" name="Object 12"/>
                      <p:cNvPicPr>
                        <a:picLocks noChangeAspect="1" noChangeArrowheads="1"/>
                      </p:cNvPicPr>
                      <p:nvPr/>
                    </p:nvPicPr>
                    <p:blipFill>
                      <a:blip r:embed="rId11"/>
                      <a:srcRect/>
                      <a:stretch>
                        <a:fillRect/>
                      </a:stretch>
                    </p:blipFill>
                    <p:spPr bwMode="auto">
                      <a:xfrm>
                        <a:off x="3445420" y="3653351"/>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6" name="文字方塊 105"/>
          <p:cNvSpPr txBox="1"/>
          <p:nvPr/>
        </p:nvSpPr>
        <p:spPr>
          <a:xfrm rot="5400000">
            <a:off x="3324469" y="303454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07" name="橢圓 106"/>
          <p:cNvSpPr/>
          <p:nvPr/>
        </p:nvSpPr>
        <p:spPr>
          <a:xfrm>
            <a:off x="5966398" y="161751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08" name="橢圓 107"/>
          <p:cNvSpPr/>
          <p:nvPr/>
        </p:nvSpPr>
        <p:spPr>
          <a:xfrm>
            <a:off x="5968740" y="239608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09" name="橢圓 108"/>
          <p:cNvSpPr/>
          <p:nvPr/>
        </p:nvSpPr>
        <p:spPr>
          <a:xfrm>
            <a:off x="5957107" y="3624098"/>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10" name="文字方塊 109"/>
          <p:cNvSpPr txBox="1"/>
          <p:nvPr/>
        </p:nvSpPr>
        <p:spPr>
          <a:xfrm rot="5400000">
            <a:off x="5954361" y="304639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1" name="橢圓 110"/>
          <p:cNvSpPr/>
          <p:nvPr/>
        </p:nvSpPr>
        <p:spPr>
          <a:xfrm>
            <a:off x="7366715" y="159840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2" name="橢圓 111"/>
          <p:cNvSpPr/>
          <p:nvPr/>
        </p:nvSpPr>
        <p:spPr>
          <a:xfrm>
            <a:off x="7369057" y="2358317"/>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3" name="橢圓 112"/>
          <p:cNvSpPr/>
          <p:nvPr/>
        </p:nvSpPr>
        <p:spPr>
          <a:xfrm>
            <a:off x="7376085" y="3604990"/>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4" name="文字方塊 113"/>
          <p:cNvSpPr txBox="1"/>
          <p:nvPr/>
        </p:nvSpPr>
        <p:spPr>
          <a:xfrm rot="5400000">
            <a:off x="7373339" y="302412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5" name="文字方塊 114"/>
          <p:cNvSpPr txBox="1"/>
          <p:nvPr/>
        </p:nvSpPr>
        <p:spPr>
          <a:xfrm>
            <a:off x="6538444" y="155893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6" name="文字方塊 115"/>
          <p:cNvSpPr txBox="1"/>
          <p:nvPr/>
        </p:nvSpPr>
        <p:spPr>
          <a:xfrm>
            <a:off x="6556067" y="234443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7" name="文字方塊 116"/>
          <p:cNvSpPr txBox="1"/>
          <p:nvPr/>
        </p:nvSpPr>
        <p:spPr>
          <a:xfrm>
            <a:off x="6568247" y="3600723"/>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118" name="直線單箭頭接點 117"/>
          <p:cNvCxnSpPr>
            <a:stCxn id="100" idx="6"/>
            <a:endCxn id="107" idx="2"/>
          </p:cNvCxnSpPr>
          <p:nvPr/>
        </p:nvCxnSpPr>
        <p:spPr>
          <a:xfrm>
            <a:off x="5224994" y="190459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p:cNvCxnSpPr/>
          <p:nvPr/>
        </p:nvCxnSpPr>
        <p:spPr>
          <a:xfrm>
            <a:off x="5224994" y="2696347"/>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p:cNvCxnSpPr/>
          <p:nvPr/>
        </p:nvCxnSpPr>
        <p:spPr>
          <a:xfrm>
            <a:off x="5215703" y="391831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p:cNvCxnSpPr>
            <a:stCxn id="101" idx="6"/>
            <a:endCxn id="107" idx="2"/>
          </p:cNvCxnSpPr>
          <p:nvPr/>
        </p:nvCxnSpPr>
        <p:spPr>
          <a:xfrm flipV="1">
            <a:off x="5227336" y="1904595"/>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p:cNvCxnSpPr>
            <a:stCxn id="100" idx="6"/>
            <a:endCxn id="108" idx="2"/>
          </p:cNvCxnSpPr>
          <p:nvPr/>
        </p:nvCxnSpPr>
        <p:spPr>
          <a:xfrm>
            <a:off x="5224994" y="1904595"/>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p:cNvCxnSpPr>
            <a:stCxn id="100" idx="6"/>
            <a:endCxn id="109" idx="2"/>
          </p:cNvCxnSpPr>
          <p:nvPr/>
        </p:nvCxnSpPr>
        <p:spPr>
          <a:xfrm>
            <a:off x="5224995" y="1904595"/>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p:cNvCxnSpPr>
            <a:stCxn id="101" idx="6"/>
            <a:endCxn id="109" idx="2"/>
          </p:cNvCxnSpPr>
          <p:nvPr/>
        </p:nvCxnSpPr>
        <p:spPr>
          <a:xfrm>
            <a:off x="5227337" y="2683165"/>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4"/>
          <p:cNvCxnSpPr>
            <a:stCxn id="102" idx="6"/>
            <a:endCxn id="107" idx="2"/>
          </p:cNvCxnSpPr>
          <p:nvPr/>
        </p:nvCxnSpPr>
        <p:spPr>
          <a:xfrm flipV="1">
            <a:off x="5215704" y="1904595"/>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p:cNvCxnSpPr>
            <a:stCxn id="102" idx="6"/>
            <a:endCxn id="108" idx="2"/>
          </p:cNvCxnSpPr>
          <p:nvPr/>
        </p:nvCxnSpPr>
        <p:spPr>
          <a:xfrm flipV="1">
            <a:off x="5215704" y="2683165"/>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單箭頭接點 126"/>
          <p:cNvCxnSpPr>
            <a:endCxn id="100" idx="2"/>
          </p:cNvCxnSpPr>
          <p:nvPr/>
        </p:nvCxnSpPr>
        <p:spPr>
          <a:xfrm flipV="1">
            <a:off x="3791436" y="1904596"/>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線單箭頭接點 127"/>
          <p:cNvCxnSpPr>
            <a:stCxn id="97" idx="3"/>
            <a:endCxn id="101" idx="2"/>
          </p:cNvCxnSpPr>
          <p:nvPr/>
        </p:nvCxnSpPr>
        <p:spPr>
          <a:xfrm>
            <a:off x="3787730" y="1952969"/>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128"/>
          <p:cNvCxnSpPr>
            <a:stCxn id="97" idx="3"/>
            <a:endCxn id="102" idx="2"/>
          </p:cNvCxnSpPr>
          <p:nvPr/>
        </p:nvCxnSpPr>
        <p:spPr>
          <a:xfrm>
            <a:off x="3787729" y="1952969"/>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單箭頭接點 129"/>
          <p:cNvCxnSpPr>
            <a:stCxn id="99" idx="3"/>
            <a:endCxn id="100" idx="2"/>
          </p:cNvCxnSpPr>
          <p:nvPr/>
        </p:nvCxnSpPr>
        <p:spPr>
          <a:xfrm flipV="1">
            <a:off x="3815250" y="1904595"/>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130"/>
          <p:cNvCxnSpPr>
            <a:stCxn id="96" idx="3"/>
            <a:endCxn id="101" idx="2"/>
          </p:cNvCxnSpPr>
          <p:nvPr/>
        </p:nvCxnSpPr>
        <p:spPr>
          <a:xfrm>
            <a:off x="3781912" y="2523299"/>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線單箭頭接點 131"/>
          <p:cNvCxnSpPr>
            <a:stCxn id="96" idx="3"/>
            <a:endCxn id="102" idx="2"/>
          </p:cNvCxnSpPr>
          <p:nvPr/>
        </p:nvCxnSpPr>
        <p:spPr>
          <a:xfrm>
            <a:off x="3781911" y="2523299"/>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線單箭頭接點 132"/>
          <p:cNvCxnSpPr>
            <a:stCxn id="105" idx="3"/>
            <a:endCxn id="100" idx="2"/>
          </p:cNvCxnSpPr>
          <p:nvPr/>
        </p:nvCxnSpPr>
        <p:spPr>
          <a:xfrm flipV="1">
            <a:off x="3853408" y="1904596"/>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線單箭頭接點 133"/>
          <p:cNvCxnSpPr>
            <a:stCxn id="105" idx="3"/>
            <a:endCxn id="101" idx="2"/>
          </p:cNvCxnSpPr>
          <p:nvPr/>
        </p:nvCxnSpPr>
        <p:spPr>
          <a:xfrm flipV="1">
            <a:off x="3827040" y="2683165"/>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134"/>
          <p:cNvCxnSpPr>
            <a:stCxn id="105" idx="3"/>
            <a:endCxn id="102" idx="2"/>
          </p:cNvCxnSpPr>
          <p:nvPr/>
        </p:nvCxnSpPr>
        <p:spPr>
          <a:xfrm>
            <a:off x="3827039" y="3897771"/>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 name="文字方塊 135"/>
          <p:cNvSpPr txBox="1"/>
          <p:nvPr/>
        </p:nvSpPr>
        <p:spPr>
          <a:xfrm rot="5400000">
            <a:off x="8646357" y="305509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37" name="文字方塊 136"/>
          <p:cNvSpPr txBox="1"/>
          <p:nvPr/>
        </p:nvSpPr>
        <p:spPr>
          <a:xfrm>
            <a:off x="8715450" y="1536271"/>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138" name="文字方塊 137"/>
          <p:cNvSpPr txBox="1"/>
          <p:nvPr/>
        </p:nvSpPr>
        <p:spPr>
          <a:xfrm>
            <a:off x="8704167" y="2334491"/>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139" name="文字方塊 138"/>
          <p:cNvSpPr txBox="1"/>
          <p:nvPr/>
        </p:nvSpPr>
        <p:spPr>
          <a:xfrm>
            <a:off x="8704167" y="3600723"/>
            <a:ext cx="631069" cy="523220"/>
          </a:xfrm>
          <a:prstGeom prst="rect">
            <a:avLst/>
          </a:prstGeom>
          <a:noFill/>
        </p:spPr>
        <p:txBody>
          <a:bodyPr wrap="square" rtlCol="0">
            <a:spAutoFit/>
          </a:bodyPr>
          <a:lstStyle/>
          <a:p>
            <a:r>
              <a:rPr lang="en-US" altLang="zh-TW" sz="2800" dirty="0" err="1"/>
              <a:t>y</a:t>
            </a:r>
            <a:r>
              <a:rPr lang="en-US" altLang="zh-TW" sz="2800" baseline="-25000" dirty="0" err="1"/>
              <a:t>M</a:t>
            </a:r>
            <a:endParaRPr lang="zh-TW" altLang="en-US" sz="2800" baseline="-25000" dirty="0"/>
          </a:p>
        </p:txBody>
      </p:sp>
      <p:sp>
        <p:nvSpPr>
          <p:cNvPr id="2" name="標題 1"/>
          <p:cNvSpPr>
            <a:spLocks noGrp="1"/>
          </p:cNvSpPr>
          <p:nvPr>
            <p:ph type="title"/>
          </p:nvPr>
        </p:nvSpPr>
        <p:spPr/>
        <p:txBody>
          <a:bodyPr/>
          <a:lstStyle/>
          <a:p>
            <a:r>
              <a:rPr lang="en-US" altLang="zh-TW" dirty="0"/>
              <a:t>Neural Network </a:t>
            </a:r>
            <a:endParaRPr lang="zh-TW" altLang="en-US" dirty="0"/>
          </a:p>
        </p:txBody>
      </p:sp>
      <p:sp>
        <p:nvSpPr>
          <p:cNvPr id="70" name="矩形 69"/>
          <p:cNvSpPr/>
          <p:nvPr/>
        </p:nvSpPr>
        <p:spPr>
          <a:xfrm>
            <a:off x="3842545" y="2185784"/>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1</a:t>
            </a:r>
            <a:endParaRPr lang="zh-TW" altLang="en-US" sz="2400" baseline="30000" dirty="0"/>
          </a:p>
        </p:txBody>
      </p:sp>
      <p:sp>
        <p:nvSpPr>
          <p:cNvPr id="79" name="矩形 78"/>
          <p:cNvSpPr/>
          <p:nvPr/>
        </p:nvSpPr>
        <p:spPr>
          <a:xfrm>
            <a:off x="5230748" y="2193988"/>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2</a:t>
            </a:r>
            <a:endParaRPr lang="zh-TW" altLang="en-US" sz="2400" baseline="30000" dirty="0"/>
          </a:p>
        </p:txBody>
      </p:sp>
      <p:sp>
        <p:nvSpPr>
          <p:cNvPr id="80" name="矩形 79"/>
          <p:cNvSpPr/>
          <p:nvPr/>
        </p:nvSpPr>
        <p:spPr>
          <a:xfrm>
            <a:off x="6696753" y="2187089"/>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L</a:t>
            </a:r>
            <a:endParaRPr lang="zh-TW" altLang="en-US" sz="2400" baseline="30000" dirty="0"/>
          </a:p>
        </p:txBody>
      </p:sp>
      <p:sp>
        <p:nvSpPr>
          <p:cNvPr id="82" name="矩形 81"/>
          <p:cNvSpPr/>
          <p:nvPr/>
        </p:nvSpPr>
        <p:spPr>
          <a:xfrm>
            <a:off x="5846227" y="2527383"/>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2</a:t>
            </a:r>
            <a:endParaRPr lang="zh-TW" altLang="en-US" sz="2400" baseline="30000" dirty="0"/>
          </a:p>
        </p:txBody>
      </p:sp>
      <p:sp>
        <p:nvSpPr>
          <p:cNvPr id="83" name="矩形 82"/>
          <p:cNvSpPr/>
          <p:nvPr/>
        </p:nvSpPr>
        <p:spPr>
          <a:xfrm>
            <a:off x="7336126" y="2503876"/>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err="1"/>
              <a:t>b</a:t>
            </a:r>
            <a:r>
              <a:rPr lang="en-US" altLang="zh-TW" sz="2400" baseline="30000" dirty="0" err="1"/>
              <a:t>L</a:t>
            </a:r>
            <a:endParaRPr lang="zh-TW" altLang="en-US" sz="2400" baseline="30000" dirty="0"/>
          </a:p>
        </p:txBody>
      </p:sp>
      <p:sp>
        <p:nvSpPr>
          <p:cNvPr id="88" name="矩形 87"/>
          <p:cNvSpPr/>
          <p:nvPr/>
        </p:nvSpPr>
        <p:spPr>
          <a:xfrm>
            <a:off x="3754674" y="3581029"/>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x</a:t>
            </a:r>
            <a:endParaRPr lang="zh-TW" altLang="en-US" sz="2400" dirty="0"/>
          </a:p>
        </p:txBody>
      </p:sp>
      <p:sp>
        <p:nvSpPr>
          <p:cNvPr id="89" name="矩形 88"/>
          <p:cNvSpPr/>
          <p:nvPr/>
        </p:nvSpPr>
        <p:spPr>
          <a:xfrm>
            <a:off x="5064088" y="3581029"/>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a</a:t>
            </a:r>
            <a:r>
              <a:rPr lang="en-US" altLang="zh-TW" sz="2400" baseline="30000" dirty="0"/>
              <a:t>1</a:t>
            </a:r>
            <a:endParaRPr lang="zh-TW" altLang="en-US" sz="2400" baseline="30000" dirty="0"/>
          </a:p>
        </p:txBody>
      </p:sp>
      <p:sp>
        <p:nvSpPr>
          <p:cNvPr id="90" name="矩形 89"/>
          <p:cNvSpPr/>
          <p:nvPr/>
        </p:nvSpPr>
        <p:spPr>
          <a:xfrm>
            <a:off x="6399212" y="3594769"/>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a</a:t>
            </a:r>
            <a:r>
              <a:rPr lang="en-US" altLang="zh-TW" sz="2400" baseline="30000" dirty="0"/>
              <a:t>2</a:t>
            </a:r>
            <a:endParaRPr lang="zh-TW" altLang="en-US" sz="2400" baseline="30000" dirty="0"/>
          </a:p>
        </p:txBody>
      </p:sp>
      <p:sp>
        <p:nvSpPr>
          <p:cNvPr id="92" name="矩形 91"/>
          <p:cNvSpPr/>
          <p:nvPr/>
        </p:nvSpPr>
        <p:spPr>
          <a:xfrm>
            <a:off x="7988826" y="3589712"/>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y</a:t>
            </a:r>
            <a:endParaRPr lang="zh-TW" altLang="en-US" sz="2400" baseline="30000" dirty="0"/>
          </a:p>
        </p:txBody>
      </p:sp>
      <p:sp>
        <p:nvSpPr>
          <p:cNvPr id="85" name="矩形 84"/>
          <p:cNvSpPr/>
          <p:nvPr/>
        </p:nvSpPr>
        <p:spPr>
          <a:xfrm>
            <a:off x="2045226" y="4593012"/>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y</a:t>
            </a:r>
            <a:endParaRPr lang="zh-TW" altLang="en-US" sz="2400" baseline="30000" dirty="0"/>
          </a:p>
        </p:txBody>
      </p:sp>
      <p:grpSp>
        <p:nvGrpSpPr>
          <p:cNvPr id="6" name="群組 5"/>
          <p:cNvGrpSpPr/>
          <p:nvPr/>
        </p:nvGrpSpPr>
        <p:grpSpPr>
          <a:xfrm>
            <a:off x="2546727" y="4582414"/>
            <a:ext cx="1423980" cy="877076"/>
            <a:chOff x="3047770" y="5664328"/>
            <a:chExt cx="1423980" cy="877076"/>
          </a:xfrm>
        </p:grpSpPr>
        <mc:AlternateContent xmlns:mc="http://schemas.openxmlformats.org/markup-compatibility/2006" xmlns:a14="http://schemas.microsoft.com/office/drawing/2010/main">
          <mc:Choice Requires="a14">
            <p:sp>
              <p:nvSpPr>
                <p:cNvPr id="5" name="文字方塊 4"/>
                <p:cNvSpPr txBox="1"/>
                <p:nvPr/>
              </p:nvSpPr>
              <p:spPr>
                <a:xfrm>
                  <a:off x="3047770" y="5918200"/>
                  <a:ext cx="142398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r>
                          <a:rPr lang="en-US" altLang="zh-TW" sz="2400" i="1">
                            <a:latin typeface="Cambria Math" panose="02040503050406030204" pitchFamily="18" charset="0"/>
                          </a:rPr>
                          <m:t>𝑓</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         </m:t>
                            </m:r>
                          </m:e>
                        </m:d>
                      </m:oMath>
                    </m:oMathPara>
                  </a14:m>
                  <a:endParaRPr lang="zh-TW" altLang="en-US" sz="2400"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3047770" y="5918200"/>
                  <a:ext cx="1423980" cy="369332"/>
                </a:xfrm>
                <a:prstGeom prst="rect">
                  <a:avLst/>
                </a:prstGeom>
                <a:blipFill rotWithShape="0">
                  <a:blip r:embed="rId12"/>
                  <a:stretch>
                    <a:fillRect l="-1717" b="-34426"/>
                  </a:stretch>
                </a:blipFill>
              </p:spPr>
              <p:txBody>
                <a:bodyPr/>
                <a:lstStyle/>
                <a:p>
                  <a:r>
                    <a:rPr lang="zh-TW" altLang="en-US">
                      <a:noFill/>
                    </a:rPr>
                    <a:t> </a:t>
                  </a:r>
                </a:p>
              </p:txBody>
            </p:sp>
          </mc:Fallback>
        </mc:AlternateContent>
        <p:sp>
          <p:nvSpPr>
            <p:cNvPr id="87" name="矩形 86"/>
            <p:cNvSpPr/>
            <p:nvPr/>
          </p:nvSpPr>
          <p:spPr>
            <a:xfrm>
              <a:off x="3778163" y="566432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x</a:t>
              </a:r>
              <a:endParaRPr lang="zh-TW" altLang="en-US" sz="2400" dirty="0"/>
            </a:p>
          </p:txBody>
        </p:sp>
      </p:grpSp>
      <p:sp>
        <p:nvSpPr>
          <p:cNvPr id="140" name="矩形 139"/>
          <p:cNvSpPr/>
          <p:nvPr/>
        </p:nvSpPr>
        <p:spPr>
          <a:xfrm>
            <a:off x="7458446" y="5686812"/>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1</a:t>
            </a:r>
            <a:endParaRPr lang="zh-TW" altLang="en-US" sz="2400" baseline="30000" dirty="0"/>
          </a:p>
        </p:txBody>
      </p:sp>
      <p:sp>
        <p:nvSpPr>
          <p:cNvPr id="141" name="矩形 140"/>
          <p:cNvSpPr/>
          <p:nvPr/>
        </p:nvSpPr>
        <p:spPr>
          <a:xfrm>
            <a:off x="5636962" y="5708964"/>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1</a:t>
            </a:r>
            <a:endParaRPr lang="zh-TW" altLang="en-US" sz="2400" baseline="30000" dirty="0"/>
          </a:p>
        </p:txBody>
      </p:sp>
      <p:sp>
        <p:nvSpPr>
          <p:cNvPr id="142" name="矩形 141"/>
          <p:cNvSpPr/>
          <p:nvPr/>
        </p:nvSpPr>
        <p:spPr>
          <a:xfrm>
            <a:off x="6537904" y="568500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x</a:t>
            </a:r>
            <a:endParaRPr lang="zh-TW" altLang="en-US" sz="2400" dirty="0"/>
          </a:p>
        </p:txBody>
      </p:sp>
      <p:sp>
        <p:nvSpPr>
          <p:cNvPr id="146" name="文字方塊 145"/>
          <p:cNvSpPr txBox="1"/>
          <p:nvPr/>
        </p:nvSpPr>
        <p:spPr>
          <a:xfrm>
            <a:off x="7038544" y="5880612"/>
            <a:ext cx="360621" cy="461665"/>
          </a:xfrm>
          <a:prstGeom prst="rect">
            <a:avLst/>
          </a:prstGeom>
          <a:noFill/>
        </p:spPr>
        <p:txBody>
          <a:bodyPr wrap="square" rtlCol="0">
            <a:spAutoFit/>
          </a:bodyPr>
          <a:lstStyle/>
          <a:p>
            <a:pPr algn="ctr"/>
            <a:r>
              <a:rPr lang="en-US" altLang="zh-TW" sz="2400" dirty="0"/>
              <a:t>+</a:t>
            </a:r>
            <a:endParaRPr lang="zh-TW" altLang="en-US" sz="2400" dirty="0"/>
          </a:p>
        </p:txBody>
      </p:sp>
      <mc:AlternateContent xmlns:mc="http://schemas.openxmlformats.org/markup-compatibility/2006" xmlns:a14="http://schemas.microsoft.com/office/drawing/2010/main">
        <mc:Choice Requires="a14">
          <p:sp>
            <p:nvSpPr>
              <p:cNvPr id="147" name="文字方塊 146"/>
              <p:cNvSpPr txBox="1"/>
              <p:nvPr/>
            </p:nvSpPr>
            <p:spPr>
              <a:xfrm>
                <a:off x="5176492" y="5938880"/>
                <a:ext cx="30024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𝜎</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                                    </m:t>
                          </m:r>
                        </m:e>
                      </m:d>
                    </m:oMath>
                  </m:oMathPara>
                </a14:m>
                <a:endParaRPr lang="zh-TW" altLang="en-US" sz="2400" dirty="0"/>
              </a:p>
            </p:txBody>
          </p:sp>
        </mc:Choice>
        <mc:Fallback xmlns="">
          <p:sp>
            <p:nvSpPr>
              <p:cNvPr id="147" name="文字方塊 146"/>
              <p:cNvSpPr txBox="1">
                <a:spLocks noRot="1" noChangeAspect="1" noMove="1" noResize="1" noEditPoints="1" noAdjustHandles="1" noChangeArrowheads="1" noChangeShapeType="1" noTextEdit="1"/>
              </p:cNvSpPr>
              <p:nvPr/>
            </p:nvSpPr>
            <p:spPr>
              <a:xfrm>
                <a:off x="5176492" y="5938880"/>
                <a:ext cx="3002489" cy="369332"/>
              </a:xfrm>
              <a:prstGeom prst="rect">
                <a:avLst/>
              </a:prstGeom>
              <a:blipFill>
                <a:blip r:embed="rId13"/>
                <a:stretch>
                  <a:fillRect/>
                </a:stretch>
              </a:blipFill>
            </p:spPr>
            <p:txBody>
              <a:bodyPr/>
              <a:lstStyle/>
              <a:p>
                <a:r>
                  <a:rPr lang="en-US">
                    <a:noFill/>
                  </a:rPr>
                  <a:t> </a:t>
                </a:r>
              </a:p>
            </p:txBody>
          </p:sp>
        </mc:Fallback>
      </mc:AlternateContent>
      <p:sp>
        <p:nvSpPr>
          <p:cNvPr id="149" name="矩形 148"/>
          <p:cNvSpPr/>
          <p:nvPr/>
        </p:nvSpPr>
        <p:spPr>
          <a:xfrm>
            <a:off x="8400409" y="5703456"/>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2</a:t>
            </a:r>
            <a:endParaRPr lang="zh-TW" altLang="en-US" sz="2400" baseline="30000" dirty="0"/>
          </a:p>
        </p:txBody>
      </p:sp>
      <p:sp>
        <p:nvSpPr>
          <p:cNvPr id="150" name="矩形 149"/>
          <p:cNvSpPr/>
          <p:nvPr/>
        </p:nvSpPr>
        <p:spPr>
          <a:xfrm>
            <a:off x="4349707" y="5725608"/>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2</a:t>
            </a:r>
            <a:endParaRPr lang="zh-TW" altLang="en-US" sz="2400" baseline="30000" dirty="0"/>
          </a:p>
        </p:txBody>
      </p:sp>
      <p:sp>
        <p:nvSpPr>
          <p:cNvPr id="152" name="文字方塊 151"/>
          <p:cNvSpPr txBox="1"/>
          <p:nvPr/>
        </p:nvSpPr>
        <p:spPr>
          <a:xfrm>
            <a:off x="8045220" y="5892200"/>
            <a:ext cx="360621" cy="461665"/>
          </a:xfrm>
          <a:prstGeom prst="rect">
            <a:avLst/>
          </a:prstGeom>
          <a:noFill/>
        </p:spPr>
        <p:txBody>
          <a:bodyPr wrap="square" rtlCol="0">
            <a:spAutoFit/>
          </a:bodyPr>
          <a:lstStyle/>
          <a:p>
            <a:pPr algn="ctr"/>
            <a:r>
              <a:rPr lang="en-US" altLang="zh-TW" sz="2400" dirty="0"/>
              <a:t>+</a:t>
            </a:r>
            <a:endParaRPr lang="zh-TW" altLang="en-US" sz="2400" dirty="0"/>
          </a:p>
        </p:txBody>
      </p:sp>
      <p:sp>
        <p:nvSpPr>
          <p:cNvPr id="155" name="矩形 154"/>
          <p:cNvSpPr/>
          <p:nvPr/>
        </p:nvSpPr>
        <p:spPr>
          <a:xfrm>
            <a:off x="9615450" y="5685009"/>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err="1"/>
              <a:t>b</a:t>
            </a:r>
            <a:r>
              <a:rPr lang="en-US" altLang="zh-TW" sz="2400" baseline="30000" dirty="0" err="1"/>
              <a:t>L</a:t>
            </a:r>
            <a:endParaRPr lang="zh-TW" altLang="en-US" sz="2400" baseline="30000" dirty="0"/>
          </a:p>
        </p:txBody>
      </p:sp>
      <p:sp>
        <p:nvSpPr>
          <p:cNvPr id="156" name="矩形 155"/>
          <p:cNvSpPr/>
          <p:nvPr/>
        </p:nvSpPr>
        <p:spPr>
          <a:xfrm>
            <a:off x="2653408" y="5718374"/>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L</a:t>
            </a:r>
            <a:endParaRPr lang="zh-TW" altLang="en-US" sz="2400" baseline="30000" dirty="0"/>
          </a:p>
        </p:txBody>
      </p:sp>
      <p:sp>
        <p:nvSpPr>
          <p:cNvPr id="158" name="文字方塊 157"/>
          <p:cNvSpPr txBox="1"/>
          <p:nvPr/>
        </p:nvSpPr>
        <p:spPr>
          <a:xfrm>
            <a:off x="9304896" y="5884467"/>
            <a:ext cx="360621" cy="461665"/>
          </a:xfrm>
          <a:prstGeom prst="rect">
            <a:avLst/>
          </a:prstGeom>
          <a:noFill/>
        </p:spPr>
        <p:txBody>
          <a:bodyPr wrap="square" rtlCol="0">
            <a:spAutoFit/>
          </a:bodyPr>
          <a:lstStyle/>
          <a:p>
            <a:pPr algn="ctr"/>
            <a:r>
              <a:rPr lang="en-US" altLang="zh-TW" sz="2400" dirty="0"/>
              <a:t>+</a:t>
            </a:r>
            <a:endParaRPr lang="zh-TW" altLang="en-US" sz="2400" dirty="0"/>
          </a:p>
        </p:txBody>
      </p:sp>
      <p:sp>
        <p:nvSpPr>
          <p:cNvPr id="8" name="文字方塊 7"/>
          <p:cNvSpPr txBox="1"/>
          <p:nvPr/>
        </p:nvSpPr>
        <p:spPr>
          <a:xfrm>
            <a:off x="3384078" y="5819056"/>
            <a:ext cx="719116"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74" name="矩形 173"/>
          <p:cNvSpPr/>
          <p:nvPr/>
        </p:nvSpPr>
        <p:spPr>
          <a:xfrm>
            <a:off x="4405004" y="2531688"/>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1</a:t>
            </a:r>
            <a:endParaRPr lang="zh-TW" altLang="en-US" sz="2400" baseline="30000" dirty="0"/>
          </a:p>
        </p:txBody>
      </p:sp>
      <p:sp>
        <p:nvSpPr>
          <p:cNvPr id="175" name="文字方塊 174"/>
          <p:cNvSpPr txBox="1"/>
          <p:nvPr/>
        </p:nvSpPr>
        <p:spPr>
          <a:xfrm>
            <a:off x="8896935" y="5774436"/>
            <a:ext cx="719116"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76" name="文字方塊 175"/>
          <p:cNvSpPr txBox="1"/>
          <p:nvPr/>
        </p:nvSpPr>
        <p:spPr>
          <a:xfrm>
            <a:off x="4301296" y="4572909"/>
            <a:ext cx="5539589" cy="954107"/>
          </a:xfrm>
          <a:prstGeom prst="rect">
            <a:avLst/>
          </a:prstGeom>
          <a:noFill/>
        </p:spPr>
        <p:txBody>
          <a:bodyPr wrap="square" rtlCol="0">
            <a:spAutoFit/>
          </a:bodyPr>
          <a:lstStyle/>
          <a:p>
            <a:r>
              <a:rPr lang="en-US" altLang="zh-TW" sz="2800" dirty="0"/>
              <a:t>Using parallel computing techniques to speed up matrix operation</a:t>
            </a:r>
            <a:endParaRPr lang="zh-TW" altLang="en-US" sz="2800" dirty="0"/>
          </a:p>
        </p:txBody>
      </p:sp>
    </p:spTree>
    <p:extLst>
      <p:ext uri="{BB962C8B-B14F-4D97-AF65-F5344CB8AC3E}">
        <p14:creationId xmlns:p14="http://schemas.microsoft.com/office/powerpoint/2010/main" val="363998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p:bldP spid="153" grpId="0"/>
      <p:bldP spid="85" grpId="0" animBg="1"/>
      <p:bldP spid="140" grpId="0" animBg="1"/>
      <p:bldP spid="141" grpId="0" animBg="1"/>
      <p:bldP spid="142" grpId="0" animBg="1"/>
      <p:bldP spid="146" grpId="0"/>
      <p:bldP spid="147" grpId="0"/>
      <p:bldP spid="149" grpId="0" animBg="1"/>
      <p:bldP spid="150" grpId="0" animBg="1"/>
      <p:bldP spid="152" grpId="0"/>
      <p:bldP spid="155" grpId="0" animBg="1"/>
      <p:bldP spid="156" grpId="0" animBg="1"/>
      <p:bldP spid="158" grpId="0"/>
      <p:bldP spid="8" grpId="0"/>
      <p:bldP spid="175" grpId="0"/>
      <p:bldP spid="17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Output Layer </a:t>
            </a:r>
            <a:br>
              <a:rPr lang="en-US" altLang="zh-TW" dirty="0"/>
            </a:br>
            <a:r>
              <a:rPr lang="en-US" altLang="zh-TW" dirty="0"/>
              <a:t>as Multi-Class Classifier</a:t>
            </a:r>
            <a:endParaRPr lang="zh-TW" altLang="en-US" dirty="0"/>
          </a:p>
        </p:txBody>
      </p:sp>
      <p:sp>
        <p:nvSpPr>
          <p:cNvPr id="55" name="矩形 54"/>
          <p:cNvSpPr/>
          <p:nvPr/>
        </p:nvSpPr>
        <p:spPr>
          <a:xfrm>
            <a:off x="2758936" y="2674551"/>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59" name="直線單箭頭接點 58"/>
          <p:cNvCxnSpPr/>
          <p:nvPr/>
        </p:nvCxnSpPr>
        <p:spPr>
          <a:xfrm>
            <a:off x="7871210" y="3695330"/>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7980525" y="4941220"/>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a:off x="7847325" y="2916527"/>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2827323" y="3392244"/>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63" name="矩形 62"/>
          <p:cNvSpPr/>
          <p:nvPr/>
        </p:nvSpPr>
        <p:spPr>
          <a:xfrm>
            <a:off x="2833141" y="2821915"/>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pSp>
        <p:nvGrpSpPr>
          <p:cNvPr id="66" name="群組 65"/>
          <p:cNvGrpSpPr/>
          <p:nvPr/>
        </p:nvGrpSpPr>
        <p:grpSpPr>
          <a:xfrm>
            <a:off x="3942038" y="2646910"/>
            <a:ext cx="746342" cy="2675868"/>
            <a:chOff x="2504565" y="2224872"/>
            <a:chExt cx="746342" cy="2675868"/>
          </a:xfrm>
        </p:grpSpPr>
        <p:sp>
          <p:nvSpPr>
            <p:cNvPr id="67" name="矩形 66"/>
            <p:cNvSpPr/>
            <p:nvPr/>
          </p:nvSpPr>
          <p:spPr>
            <a:xfrm>
              <a:off x="2504565"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9" name="橢圓 68"/>
            <p:cNvSpPr/>
            <p:nvPr/>
          </p:nvSpPr>
          <p:spPr>
            <a:xfrm>
              <a:off x="2601675" y="22358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0" name="橢圓 69"/>
            <p:cNvSpPr/>
            <p:nvPr/>
          </p:nvSpPr>
          <p:spPr>
            <a:xfrm>
              <a:off x="2604017" y="301444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1" name="橢圓 70"/>
            <p:cNvSpPr/>
            <p:nvPr/>
          </p:nvSpPr>
          <p:spPr>
            <a:xfrm>
              <a:off x="2592384" y="424245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2" name="文字方塊 71"/>
            <p:cNvSpPr txBox="1"/>
            <p:nvPr/>
          </p:nvSpPr>
          <p:spPr>
            <a:xfrm rot="5400000">
              <a:off x="2589637"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73" name="矩形 72"/>
          <p:cNvSpPr/>
          <p:nvPr/>
        </p:nvSpPr>
        <p:spPr>
          <a:xfrm>
            <a:off x="2836848" y="4790001"/>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5" name="文字方塊 74"/>
          <p:cNvSpPr txBox="1"/>
          <p:nvPr/>
        </p:nvSpPr>
        <p:spPr>
          <a:xfrm rot="5400000">
            <a:off x="2712781" y="4074943"/>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83" name="群組 82"/>
          <p:cNvGrpSpPr/>
          <p:nvPr/>
        </p:nvGrpSpPr>
        <p:grpSpPr>
          <a:xfrm>
            <a:off x="7484402" y="2638804"/>
            <a:ext cx="746342" cy="2683974"/>
            <a:chOff x="6046929" y="2216766"/>
            <a:chExt cx="746342" cy="2683974"/>
          </a:xfrm>
        </p:grpSpPr>
        <p:sp>
          <p:nvSpPr>
            <p:cNvPr id="84" name="矩形 83"/>
            <p:cNvSpPr/>
            <p:nvPr/>
          </p:nvSpPr>
          <p:spPr>
            <a:xfrm>
              <a:off x="6046929"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86" name="橢圓 85"/>
            <p:cNvSpPr/>
            <p:nvPr/>
          </p:nvSpPr>
          <p:spPr>
            <a:xfrm>
              <a:off x="6122773" y="2216766"/>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7" name="橢圓 86"/>
            <p:cNvSpPr/>
            <p:nvPr/>
          </p:nvSpPr>
          <p:spPr>
            <a:xfrm>
              <a:off x="6125115" y="2976675"/>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8" name="橢圓 87"/>
            <p:cNvSpPr/>
            <p:nvPr/>
          </p:nvSpPr>
          <p:spPr>
            <a:xfrm>
              <a:off x="6132143" y="422334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9" name="文字方塊 88"/>
            <p:cNvSpPr txBox="1"/>
            <p:nvPr/>
          </p:nvSpPr>
          <p:spPr>
            <a:xfrm rot="5400000">
              <a:off x="6129396" y="3642478"/>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90" name="文字方塊 89"/>
          <p:cNvSpPr txBox="1"/>
          <p:nvPr/>
        </p:nvSpPr>
        <p:spPr>
          <a:xfrm>
            <a:off x="4630469" y="261390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91" name="文字方塊 90"/>
          <p:cNvSpPr txBox="1"/>
          <p:nvPr/>
        </p:nvSpPr>
        <p:spPr>
          <a:xfrm>
            <a:off x="4637418" y="337488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92" name="文字方塊 91"/>
          <p:cNvSpPr txBox="1"/>
          <p:nvPr/>
        </p:nvSpPr>
        <p:spPr>
          <a:xfrm>
            <a:off x="4666434" y="4590222"/>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127" name="群組 126"/>
          <p:cNvGrpSpPr/>
          <p:nvPr/>
        </p:nvGrpSpPr>
        <p:grpSpPr>
          <a:xfrm>
            <a:off x="5343495" y="2630101"/>
            <a:ext cx="1409951" cy="2675868"/>
            <a:chOff x="3237982" y="2761595"/>
            <a:chExt cx="1409951" cy="2675868"/>
          </a:xfrm>
        </p:grpSpPr>
        <p:grpSp>
          <p:nvGrpSpPr>
            <p:cNvPr id="76" name="群組 75"/>
            <p:cNvGrpSpPr/>
            <p:nvPr/>
          </p:nvGrpSpPr>
          <p:grpSpPr>
            <a:xfrm>
              <a:off x="3901591" y="2761595"/>
              <a:ext cx="746342" cy="2675868"/>
              <a:chOff x="3830151" y="2208525"/>
              <a:chExt cx="746342" cy="2675868"/>
            </a:xfrm>
          </p:grpSpPr>
          <p:sp>
            <p:nvSpPr>
              <p:cNvPr id="77" name="矩形 76"/>
              <p:cNvSpPr/>
              <p:nvPr/>
            </p:nvSpPr>
            <p:spPr>
              <a:xfrm>
                <a:off x="3830151" y="2208525"/>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9" name="橢圓 78"/>
              <p:cNvSpPr/>
              <p:nvPr/>
            </p:nvSpPr>
            <p:spPr>
              <a:xfrm>
                <a:off x="3917237" y="22358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80" name="橢圓 79"/>
              <p:cNvSpPr/>
              <p:nvPr/>
            </p:nvSpPr>
            <p:spPr>
              <a:xfrm>
                <a:off x="3919579" y="301444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81" name="橢圓 80"/>
              <p:cNvSpPr/>
              <p:nvPr/>
            </p:nvSpPr>
            <p:spPr>
              <a:xfrm>
                <a:off x="3907946" y="424245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82" name="文字方塊 81"/>
              <p:cNvSpPr txBox="1"/>
              <p:nvPr/>
            </p:nvSpPr>
            <p:spPr>
              <a:xfrm rot="5400000">
                <a:off x="3905199"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grpSp>
          <p:nvGrpSpPr>
            <p:cNvPr id="93" name="群組 92"/>
            <p:cNvGrpSpPr/>
            <p:nvPr/>
          </p:nvGrpSpPr>
          <p:grpSpPr>
            <a:xfrm>
              <a:off x="3237982" y="3061275"/>
              <a:ext cx="753037" cy="2028469"/>
              <a:chOff x="3166542" y="2508205"/>
              <a:chExt cx="753037" cy="2028469"/>
            </a:xfrm>
          </p:grpSpPr>
          <p:cxnSp>
            <p:nvCxnSpPr>
              <p:cNvPr id="94" name="直線單箭頭接點 93"/>
              <p:cNvCxnSpPr>
                <a:stCxn id="69" idx="6"/>
                <a:endCxn id="79" idx="2"/>
              </p:cNvCxnSpPr>
              <p:nvPr/>
            </p:nvCxnSpPr>
            <p:spPr>
              <a:xfrm>
                <a:off x="3175833" y="250820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a:off x="3175833" y="331470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a:off x="3166542" y="453667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p:cNvCxnSpPr>
                <a:stCxn id="70" idx="6"/>
                <a:endCxn id="79" idx="2"/>
              </p:cNvCxnSpPr>
              <p:nvPr/>
            </p:nvCxnSpPr>
            <p:spPr>
              <a:xfrm flipV="1">
                <a:off x="3178175" y="2508205"/>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p:cNvCxnSpPr>
                <a:stCxn id="69" idx="6"/>
                <a:endCxn id="80" idx="2"/>
              </p:cNvCxnSpPr>
              <p:nvPr/>
            </p:nvCxnSpPr>
            <p:spPr>
              <a:xfrm>
                <a:off x="3175833" y="2508205"/>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p:cNvCxnSpPr>
                <a:stCxn id="69" idx="6"/>
                <a:endCxn id="81" idx="2"/>
              </p:cNvCxnSpPr>
              <p:nvPr/>
            </p:nvCxnSpPr>
            <p:spPr>
              <a:xfrm>
                <a:off x="3175833" y="2508205"/>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p:cNvCxnSpPr>
                <a:stCxn id="70" idx="6"/>
                <a:endCxn id="81" idx="2"/>
              </p:cNvCxnSpPr>
              <p:nvPr/>
            </p:nvCxnSpPr>
            <p:spPr>
              <a:xfrm>
                <a:off x="3178175" y="3286775"/>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p:cNvCxnSpPr>
                <a:stCxn id="71" idx="6"/>
                <a:endCxn id="79" idx="2"/>
              </p:cNvCxnSpPr>
              <p:nvPr/>
            </p:nvCxnSpPr>
            <p:spPr>
              <a:xfrm flipV="1">
                <a:off x="3166542" y="2508205"/>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p:cNvCxnSpPr>
                <a:stCxn id="71" idx="6"/>
                <a:endCxn id="80" idx="2"/>
              </p:cNvCxnSpPr>
              <p:nvPr/>
            </p:nvCxnSpPr>
            <p:spPr>
              <a:xfrm flipV="1">
                <a:off x="3166542" y="3286775"/>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103" name="直線單箭頭接點 102"/>
          <p:cNvCxnSpPr>
            <a:endCxn id="69" idx="2"/>
          </p:cNvCxnSpPr>
          <p:nvPr/>
        </p:nvCxnSpPr>
        <p:spPr>
          <a:xfrm flipV="1">
            <a:off x="3179748" y="2944992"/>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a:stCxn id="63" idx="3"/>
            <a:endCxn id="70" idx="2"/>
          </p:cNvCxnSpPr>
          <p:nvPr/>
        </p:nvCxnSpPr>
        <p:spPr>
          <a:xfrm>
            <a:off x="3176042" y="2993365"/>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p:cNvCxnSpPr>
            <a:stCxn id="63" idx="3"/>
            <a:endCxn id="71" idx="2"/>
          </p:cNvCxnSpPr>
          <p:nvPr/>
        </p:nvCxnSpPr>
        <p:spPr>
          <a:xfrm>
            <a:off x="3176041" y="2993365"/>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p:cNvCxnSpPr>
            <a:endCxn id="69" idx="2"/>
          </p:cNvCxnSpPr>
          <p:nvPr/>
        </p:nvCxnSpPr>
        <p:spPr>
          <a:xfrm flipV="1">
            <a:off x="3203562" y="2944991"/>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p:cNvCxnSpPr>
            <a:stCxn id="62" idx="3"/>
            <a:endCxn id="70" idx="2"/>
          </p:cNvCxnSpPr>
          <p:nvPr/>
        </p:nvCxnSpPr>
        <p:spPr>
          <a:xfrm>
            <a:off x="3170224" y="3563695"/>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107"/>
          <p:cNvCxnSpPr>
            <a:stCxn id="62" idx="3"/>
            <a:endCxn id="71" idx="2"/>
          </p:cNvCxnSpPr>
          <p:nvPr/>
        </p:nvCxnSpPr>
        <p:spPr>
          <a:xfrm>
            <a:off x="3170223" y="3563695"/>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108"/>
          <p:cNvCxnSpPr>
            <a:endCxn id="69" idx="2"/>
          </p:cNvCxnSpPr>
          <p:nvPr/>
        </p:nvCxnSpPr>
        <p:spPr>
          <a:xfrm flipV="1">
            <a:off x="3241720" y="2944992"/>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09"/>
          <p:cNvCxnSpPr>
            <a:endCxn id="70" idx="2"/>
          </p:cNvCxnSpPr>
          <p:nvPr/>
        </p:nvCxnSpPr>
        <p:spPr>
          <a:xfrm flipV="1">
            <a:off x="3215352" y="3723561"/>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p:cNvCxnSpPr>
            <a:endCxn id="71" idx="2"/>
          </p:cNvCxnSpPr>
          <p:nvPr/>
        </p:nvCxnSpPr>
        <p:spPr>
          <a:xfrm>
            <a:off x="3215351" y="4938167"/>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文字方塊 111"/>
          <p:cNvSpPr txBox="1"/>
          <p:nvPr/>
        </p:nvSpPr>
        <p:spPr>
          <a:xfrm rot="5400000">
            <a:off x="8839888" y="409548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3" name="文字方塊 112"/>
          <p:cNvSpPr txBox="1"/>
          <p:nvPr/>
        </p:nvSpPr>
        <p:spPr>
          <a:xfrm>
            <a:off x="8908981" y="2576667"/>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114" name="文字方塊 113"/>
          <p:cNvSpPr txBox="1"/>
          <p:nvPr/>
        </p:nvSpPr>
        <p:spPr>
          <a:xfrm>
            <a:off x="8897698" y="3374887"/>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115" name="文字方塊 114"/>
          <p:cNvSpPr txBox="1"/>
          <p:nvPr/>
        </p:nvSpPr>
        <p:spPr>
          <a:xfrm>
            <a:off x="8897698" y="4641119"/>
            <a:ext cx="631069" cy="523220"/>
          </a:xfrm>
          <a:prstGeom prst="rect">
            <a:avLst/>
          </a:prstGeom>
          <a:noFill/>
        </p:spPr>
        <p:txBody>
          <a:bodyPr wrap="square" rtlCol="0">
            <a:spAutoFit/>
          </a:bodyPr>
          <a:lstStyle/>
          <a:p>
            <a:r>
              <a:rPr lang="en-US" altLang="zh-TW" sz="2800" dirty="0" err="1"/>
              <a:t>y</a:t>
            </a:r>
            <a:r>
              <a:rPr lang="en-US" altLang="zh-TW" sz="2800" baseline="-25000" dirty="0" err="1"/>
              <a:t>M</a:t>
            </a:r>
            <a:endParaRPr lang="zh-TW" altLang="en-US" sz="2800" baseline="-25000" dirty="0"/>
          </a:p>
        </p:txBody>
      </p:sp>
      <p:grpSp>
        <p:nvGrpSpPr>
          <p:cNvPr id="116" name="群組 115"/>
          <p:cNvGrpSpPr/>
          <p:nvPr/>
        </p:nvGrpSpPr>
        <p:grpSpPr>
          <a:xfrm>
            <a:off x="6794568" y="2937853"/>
            <a:ext cx="753037" cy="2013721"/>
            <a:chOff x="5357094" y="2515814"/>
            <a:chExt cx="753037" cy="2013721"/>
          </a:xfrm>
        </p:grpSpPr>
        <p:cxnSp>
          <p:nvCxnSpPr>
            <p:cNvPr id="117" name="直線單箭頭接點 116"/>
            <p:cNvCxnSpPr/>
            <p:nvPr/>
          </p:nvCxnSpPr>
          <p:spPr>
            <a:xfrm>
              <a:off x="5366385" y="251581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117"/>
            <p:cNvCxnSpPr/>
            <p:nvPr/>
          </p:nvCxnSpPr>
          <p:spPr>
            <a:xfrm>
              <a:off x="5366385" y="330756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p:cNvCxnSpPr/>
            <p:nvPr/>
          </p:nvCxnSpPr>
          <p:spPr>
            <a:xfrm>
              <a:off x="5357094" y="452953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p:cNvCxnSpPr/>
            <p:nvPr/>
          </p:nvCxnSpPr>
          <p:spPr>
            <a:xfrm flipV="1">
              <a:off x="5368727" y="2515814"/>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p:cNvCxnSpPr/>
            <p:nvPr/>
          </p:nvCxnSpPr>
          <p:spPr>
            <a:xfrm>
              <a:off x="5366385" y="2515814"/>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p:cNvCxnSpPr/>
            <p:nvPr/>
          </p:nvCxnSpPr>
          <p:spPr>
            <a:xfrm>
              <a:off x="5366385" y="2515814"/>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p:cNvCxnSpPr/>
            <p:nvPr/>
          </p:nvCxnSpPr>
          <p:spPr>
            <a:xfrm>
              <a:off x="5368727" y="3294384"/>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p:cNvCxnSpPr/>
            <p:nvPr/>
          </p:nvCxnSpPr>
          <p:spPr>
            <a:xfrm flipV="1">
              <a:off x="5357094" y="2515814"/>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4"/>
            <p:cNvCxnSpPr/>
            <p:nvPr/>
          </p:nvCxnSpPr>
          <p:spPr>
            <a:xfrm flipV="1">
              <a:off x="5357094" y="3294384"/>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129" name="Object 12"/>
          <p:cNvGraphicFramePr>
            <a:graphicFrameLocks noChangeAspect="1"/>
          </p:cNvGraphicFramePr>
          <p:nvPr>
            <p:extLst/>
          </p:nvPr>
        </p:nvGraphicFramePr>
        <p:xfrm>
          <a:off x="6488110" y="4410573"/>
          <a:ext cx="433387" cy="461963"/>
        </p:xfrm>
        <a:graphic>
          <a:graphicData uri="http://schemas.openxmlformats.org/presentationml/2006/ole">
            <mc:AlternateContent xmlns:mc="http://schemas.openxmlformats.org/markup-compatibility/2006">
              <mc:Choice xmlns:v="urn:schemas-microsoft-com:vml" Requires="v">
                <p:oleObj spid="_x0000_s19518" name="方程式" r:id="rId4" imgW="203040" imgH="215640" progId="Equation.3">
                  <p:embed/>
                </p:oleObj>
              </mc:Choice>
              <mc:Fallback>
                <p:oleObj name="方程式" r:id="rId4" imgW="203040" imgH="215640" progId="Equation.3">
                  <p:embed/>
                  <p:pic>
                    <p:nvPicPr>
                      <p:cNvPr id="129" name="Object 12"/>
                      <p:cNvPicPr>
                        <a:picLocks noChangeAspect="1" noChangeArrowheads="1"/>
                      </p:cNvPicPr>
                      <p:nvPr/>
                    </p:nvPicPr>
                    <p:blipFill>
                      <a:blip r:embed="rId5"/>
                      <a:srcRect/>
                      <a:stretch>
                        <a:fillRect/>
                      </a:stretch>
                    </p:blipFill>
                    <p:spPr bwMode="auto">
                      <a:xfrm>
                        <a:off x="6488110" y="4410573"/>
                        <a:ext cx="433387"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0" name="文字方塊 129"/>
          <p:cNvSpPr txBox="1"/>
          <p:nvPr/>
        </p:nvSpPr>
        <p:spPr>
          <a:xfrm>
            <a:off x="7288280" y="5348860"/>
            <a:ext cx="1165859" cy="830997"/>
          </a:xfrm>
          <a:prstGeom prst="rect">
            <a:avLst/>
          </a:prstGeom>
          <a:noFill/>
        </p:spPr>
        <p:txBody>
          <a:bodyPr wrap="square" rtlCol="0">
            <a:spAutoFit/>
          </a:bodyPr>
          <a:lstStyle/>
          <a:p>
            <a:pPr algn="ctr"/>
            <a:r>
              <a:rPr lang="en-US" altLang="zh-TW" sz="2400" b="1" dirty="0"/>
              <a:t>Output Layer</a:t>
            </a:r>
            <a:endParaRPr lang="zh-TW" altLang="en-US" sz="2400" b="1" dirty="0"/>
          </a:p>
        </p:txBody>
      </p:sp>
      <p:sp>
        <p:nvSpPr>
          <p:cNvPr id="131" name="文字方塊 130"/>
          <p:cNvSpPr txBox="1"/>
          <p:nvPr/>
        </p:nvSpPr>
        <p:spPr>
          <a:xfrm>
            <a:off x="4310173" y="5661212"/>
            <a:ext cx="2066642" cy="461665"/>
          </a:xfrm>
          <a:prstGeom prst="rect">
            <a:avLst/>
          </a:prstGeom>
          <a:noFill/>
        </p:spPr>
        <p:txBody>
          <a:bodyPr wrap="square" rtlCol="0">
            <a:spAutoFit/>
          </a:bodyPr>
          <a:lstStyle/>
          <a:p>
            <a:pPr algn="ctr"/>
            <a:r>
              <a:rPr lang="en-US" altLang="zh-TW" sz="2400" b="1" dirty="0"/>
              <a:t>Hidden Layers</a:t>
            </a:r>
            <a:endParaRPr lang="zh-TW" altLang="en-US" sz="2400" b="1" dirty="0"/>
          </a:p>
        </p:txBody>
      </p:sp>
      <p:sp>
        <p:nvSpPr>
          <p:cNvPr id="132" name="右大括弧 131"/>
          <p:cNvSpPr/>
          <p:nvPr/>
        </p:nvSpPr>
        <p:spPr>
          <a:xfrm rot="5400000">
            <a:off x="5271093" y="4013939"/>
            <a:ext cx="181728" cy="2939290"/>
          </a:xfrm>
          <a:prstGeom prst="rightBrace">
            <a:avLst>
              <a:gd name="adj1" fmla="val 1758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33" name="文字方塊 132"/>
          <p:cNvSpPr txBox="1"/>
          <p:nvPr/>
        </p:nvSpPr>
        <p:spPr>
          <a:xfrm>
            <a:off x="2547007" y="5220334"/>
            <a:ext cx="928762" cy="830997"/>
          </a:xfrm>
          <a:prstGeom prst="rect">
            <a:avLst/>
          </a:prstGeom>
          <a:noFill/>
        </p:spPr>
        <p:txBody>
          <a:bodyPr wrap="square" rtlCol="0">
            <a:spAutoFit/>
          </a:bodyPr>
          <a:lstStyle/>
          <a:p>
            <a:pPr algn="ctr"/>
            <a:r>
              <a:rPr lang="en-US" altLang="zh-TW" sz="2400" b="1" dirty="0"/>
              <a:t>Input Layer</a:t>
            </a:r>
            <a:endParaRPr lang="zh-TW" altLang="en-US" sz="2400" b="1" dirty="0"/>
          </a:p>
        </p:txBody>
      </p:sp>
      <p:graphicFrame>
        <p:nvGraphicFramePr>
          <p:cNvPr id="134" name="Object 12"/>
          <p:cNvGraphicFramePr>
            <a:graphicFrameLocks noChangeAspect="1"/>
          </p:cNvGraphicFramePr>
          <p:nvPr>
            <p:extLst/>
          </p:nvPr>
        </p:nvGraphicFramePr>
        <p:xfrm>
          <a:off x="2319350" y="3693983"/>
          <a:ext cx="434940" cy="478178"/>
        </p:xfrm>
        <a:graphic>
          <a:graphicData uri="http://schemas.openxmlformats.org/presentationml/2006/ole">
            <mc:AlternateContent xmlns:mc="http://schemas.openxmlformats.org/markup-compatibility/2006">
              <mc:Choice xmlns:v="urn:schemas-microsoft-com:vml" Requires="v">
                <p:oleObj spid="_x0000_s19519" name="方程式" r:id="rId6" imgW="126720" imgH="139680" progId="Equation.3">
                  <p:embed/>
                </p:oleObj>
              </mc:Choice>
              <mc:Fallback>
                <p:oleObj name="方程式" r:id="rId6" imgW="126720" imgH="139680" progId="Equation.3">
                  <p:embed/>
                  <p:pic>
                    <p:nvPicPr>
                      <p:cNvPr id="134" name="Object 12"/>
                      <p:cNvPicPr>
                        <a:picLocks noChangeAspect="1" noChangeArrowheads="1"/>
                      </p:cNvPicPr>
                      <p:nvPr/>
                    </p:nvPicPr>
                    <p:blipFill>
                      <a:blip r:embed="rId7"/>
                      <a:srcRect/>
                      <a:stretch>
                        <a:fillRect/>
                      </a:stretch>
                    </p:blipFill>
                    <p:spPr bwMode="auto">
                      <a:xfrm>
                        <a:off x="2319350" y="3693983"/>
                        <a:ext cx="434940" cy="478178"/>
                      </a:xfrm>
                      <a:prstGeom prst="rect">
                        <a:avLst/>
                      </a:prstGeom>
                      <a:noFill/>
                      <a:extLst/>
                    </p:spPr>
                  </p:pic>
                </p:oleObj>
              </mc:Fallback>
            </mc:AlternateContent>
          </a:graphicData>
        </a:graphic>
      </p:graphicFrame>
      <p:graphicFrame>
        <p:nvGraphicFramePr>
          <p:cNvPr id="64" name="Object 12"/>
          <p:cNvGraphicFramePr>
            <a:graphicFrameLocks noChangeAspect="1"/>
          </p:cNvGraphicFramePr>
          <p:nvPr>
            <p:extLst/>
          </p:nvPr>
        </p:nvGraphicFramePr>
        <p:xfrm>
          <a:off x="6544102" y="2475889"/>
          <a:ext cx="325438" cy="461962"/>
        </p:xfrm>
        <a:graphic>
          <a:graphicData uri="http://schemas.openxmlformats.org/presentationml/2006/ole">
            <mc:AlternateContent xmlns:mc="http://schemas.openxmlformats.org/markup-compatibility/2006">
              <mc:Choice xmlns:v="urn:schemas-microsoft-com:vml" Requires="v">
                <p:oleObj spid="_x0000_s19520" name="方程式" r:id="rId8" imgW="152280" imgH="215640" progId="Equation.3">
                  <p:embed/>
                </p:oleObj>
              </mc:Choice>
              <mc:Fallback>
                <p:oleObj name="方程式" r:id="rId8" imgW="152280" imgH="215640" progId="Equation.3">
                  <p:embed/>
                  <p:pic>
                    <p:nvPicPr>
                      <p:cNvPr id="64" name="Object 12"/>
                      <p:cNvPicPr>
                        <a:picLocks noChangeAspect="1" noChangeArrowheads="1"/>
                      </p:cNvPicPr>
                      <p:nvPr/>
                    </p:nvPicPr>
                    <p:blipFill>
                      <a:blip r:embed="rId9"/>
                      <a:srcRect/>
                      <a:stretch>
                        <a:fillRect/>
                      </a:stretch>
                    </p:blipFill>
                    <p:spPr bwMode="auto">
                      <a:xfrm>
                        <a:off x="6544102" y="247588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8" name="Object 12"/>
          <p:cNvGraphicFramePr>
            <a:graphicFrameLocks noChangeAspect="1"/>
          </p:cNvGraphicFramePr>
          <p:nvPr>
            <p:extLst/>
          </p:nvPr>
        </p:nvGraphicFramePr>
        <p:xfrm>
          <a:off x="6523641" y="3228796"/>
          <a:ext cx="352425" cy="461963"/>
        </p:xfrm>
        <a:graphic>
          <a:graphicData uri="http://schemas.openxmlformats.org/presentationml/2006/ole">
            <mc:AlternateContent xmlns:mc="http://schemas.openxmlformats.org/markup-compatibility/2006">
              <mc:Choice xmlns:v="urn:schemas-microsoft-com:vml" Requires="v">
                <p:oleObj spid="_x0000_s19521" name="方程式" r:id="rId10" imgW="164880" imgH="215640" progId="Equation.3">
                  <p:embed/>
                </p:oleObj>
              </mc:Choice>
              <mc:Fallback>
                <p:oleObj name="方程式" r:id="rId10" imgW="164880" imgH="215640" progId="Equation.3">
                  <p:embed/>
                  <p:pic>
                    <p:nvPicPr>
                      <p:cNvPr id="128" name="Object 12"/>
                      <p:cNvPicPr>
                        <a:picLocks noChangeAspect="1" noChangeArrowheads="1"/>
                      </p:cNvPicPr>
                      <p:nvPr/>
                    </p:nvPicPr>
                    <p:blipFill>
                      <a:blip r:embed="rId11"/>
                      <a:srcRect/>
                      <a:stretch>
                        <a:fillRect/>
                      </a:stretch>
                    </p:blipFill>
                    <p:spPr bwMode="auto">
                      <a:xfrm>
                        <a:off x="6523641" y="3228796"/>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5" name="矩形 134"/>
          <p:cNvSpPr/>
          <p:nvPr/>
        </p:nvSpPr>
        <p:spPr>
          <a:xfrm>
            <a:off x="3815951" y="2576667"/>
            <a:ext cx="2693027" cy="27461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 name="文字方塊 135"/>
          <p:cNvSpPr txBox="1"/>
          <p:nvPr/>
        </p:nvSpPr>
        <p:spPr>
          <a:xfrm>
            <a:off x="3730736" y="1705204"/>
            <a:ext cx="3753666" cy="830997"/>
          </a:xfrm>
          <a:prstGeom prst="rect">
            <a:avLst/>
          </a:prstGeom>
          <a:noFill/>
        </p:spPr>
        <p:txBody>
          <a:bodyPr wrap="square" rtlCol="0">
            <a:spAutoFit/>
          </a:bodyPr>
          <a:lstStyle/>
          <a:p>
            <a:r>
              <a:rPr lang="en-US" altLang="zh-TW" sz="2400" dirty="0"/>
              <a:t>Feature extractor replacing feature engineering</a:t>
            </a:r>
            <a:endParaRPr lang="zh-TW" altLang="en-US" sz="2400" dirty="0"/>
          </a:p>
        </p:txBody>
      </p:sp>
      <p:sp>
        <p:nvSpPr>
          <p:cNvPr id="137" name="文字方塊 136"/>
          <p:cNvSpPr txBox="1"/>
          <p:nvPr/>
        </p:nvSpPr>
        <p:spPr>
          <a:xfrm>
            <a:off x="8433400" y="5344177"/>
            <a:ext cx="1765609" cy="83099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TW" sz="2400" dirty="0"/>
              <a:t>= Multi-class Classifier </a:t>
            </a:r>
            <a:endParaRPr lang="zh-TW" altLang="en-US" sz="2400" dirty="0"/>
          </a:p>
        </p:txBody>
      </p:sp>
      <p:sp>
        <p:nvSpPr>
          <p:cNvPr id="138" name="矩形 137"/>
          <p:cNvSpPr/>
          <p:nvPr/>
        </p:nvSpPr>
        <p:spPr>
          <a:xfrm>
            <a:off x="7562847" y="2610469"/>
            <a:ext cx="737236" cy="268397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sp>
        <p:nvSpPr>
          <p:cNvPr id="139" name="文字方塊 138"/>
          <p:cNvSpPr txBox="1"/>
          <p:nvPr/>
        </p:nvSpPr>
        <p:spPr>
          <a:xfrm rot="5400000">
            <a:off x="7140881" y="3720141"/>
            <a:ext cx="1510968" cy="461665"/>
          </a:xfrm>
          <a:prstGeom prst="rect">
            <a:avLst/>
          </a:prstGeom>
          <a:noFill/>
        </p:spPr>
        <p:txBody>
          <a:bodyPr wrap="square" rtlCol="0">
            <a:spAutoFit/>
          </a:bodyPr>
          <a:lstStyle/>
          <a:p>
            <a:pPr algn="ctr"/>
            <a:r>
              <a:rPr lang="en-US" altLang="zh-TW" sz="2400" dirty="0" err="1"/>
              <a:t>Softmax</a:t>
            </a:r>
            <a:endParaRPr lang="zh-TW" altLang="en-US" sz="2400" dirty="0"/>
          </a:p>
        </p:txBody>
      </p:sp>
    </p:spTree>
    <p:extLst>
      <p:ext uri="{BB962C8B-B14F-4D97-AF65-F5344CB8AC3E}">
        <p14:creationId xmlns:p14="http://schemas.microsoft.com/office/powerpoint/2010/main" val="2824497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nimBg="1"/>
      <p:bldP spid="136" grpId="0"/>
      <p:bldP spid="137" grpId="0" animBg="1"/>
      <p:bldP spid="138" grpId="0" animBg="1"/>
      <p:bldP spid="13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Example Application</a:t>
            </a:r>
            <a:endParaRPr lang="zh-TW" altLang="en-US" dirty="0"/>
          </a:p>
        </p:txBody>
      </p:sp>
      <p:sp>
        <p:nvSpPr>
          <p:cNvPr id="3" name="文字版面配置區 2"/>
          <p:cNvSpPr>
            <a:spLocks noGrp="1"/>
          </p:cNvSpPr>
          <p:nvPr>
            <p:ph type="body" idx="1"/>
          </p:nvPr>
        </p:nvSpPr>
        <p:spPr/>
        <p:txBody>
          <a:bodyPr>
            <a:normAutofit/>
          </a:bodyPr>
          <a:lstStyle/>
          <a:p>
            <a:r>
              <a:rPr lang="en-US" altLang="zh-TW" sz="3200" dirty="0"/>
              <a:t>Input</a:t>
            </a:r>
            <a:endParaRPr lang="zh-TW" altLang="en-US" sz="3200" dirty="0"/>
          </a:p>
        </p:txBody>
      </p:sp>
      <p:sp>
        <p:nvSpPr>
          <p:cNvPr id="4" name="內容版面配置區 3"/>
          <p:cNvSpPr>
            <a:spLocks noGrp="1"/>
          </p:cNvSpPr>
          <p:nvPr>
            <p:ph sz="half" idx="2"/>
          </p:nvPr>
        </p:nvSpPr>
        <p:spPr/>
        <p:txBody>
          <a:bodyPr/>
          <a:lstStyle/>
          <a:p>
            <a:endParaRPr lang="zh-TW" altLang="en-US"/>
          </a:p>
        </p:txBody>
      </p:sp>
      <p:sp>
        <p:nvSpPr>
          <p:cNvPr id="5" name="文字版面配置區 4"/>
          <p:cNvSpPr>
            <a:spLocks noGrp="1"/>
          </p:cNvSpPr>
          <p:nvPr>
            <p:ph type="body" sz="quarter" idx="3"/>
          </p:nvPr>
        </p:nvSpPr>
        <p:spPr/>
        <p:txBody>
          <a:bodyPr>
            <a:normAutofit/>
          </a:bodyPr>
          <a:lstStyle/>
          <a:p>
            <a:r>
              <a:rPr lang="en-US" altLang="zh-TW" sz="3200" dirty="0"/>
              <a:t>Output</a:t>
            </a:r>
            <a:endParaRPr lang="zh-TW" altLang="en-US" sz="3200" dirty="0"/>
          </a:p>
        </p:txBody>
      </p:sp>
      <p:sp>
        <p:nvSpPr>
          <p:cNvPr id="6" name="內容版面配置區 5"/>
          <p:cNvSpPr>
            <a:spLocks noGrp="1"/>
          </p:cNvSpPr>
          <p:nvPr>
            <p:ph sz="quarter" idx="4"/>
          </p:nvPr>
        </p:nvSpPr>
        <p:spPr/>
        <p:txBody>
          <a:bodyPr/>
          <a:lstStyle/>
          <a:p>
            <a:endParaRPr lang="zh-TW" altLang="en-US"/>
          </a:p>
        </p:txBody>
      </p:sp>
      <p:pic>
        <p:nvPicPr>
          <p:cNvPr id="7" name="圖片 6"/>
          <p:cNvPicPr>
            <a:picLocks noChangeAspect="1"/>
          </p:cNvPicPr>
          <p:nvPr/>
        </p:nvPicPr>
        <p:blipFill>
          <a:blip r:embed="rId4"/>
          <a:stretch>
            <a:fillRect/>
          </a:stretch>
        </p:blipFill>
        <p:spPr>
          <a:xfrm>
            <a:off x="2612933" y="3309807"/>
            <a:ext cx="2130022" cy="2116455"/>
          </a:xfrm>
          <a:prstGeom prst="rect">
            <a:avLst/>
          </a:prstGeom>
        </p:spPr>
      </p:pic>
      <p:sp>
        <p:nvSpPr>
          <p:cNvPr id="8" name="文字方塊 7"/>
          <p:cNvSpPr txBox="1"/>
          <p:nvPr/>
        </p:nvSpPr>
        <p:spPr>
          <a:xfrm>
            <a:off x="2860292" y="5413288"/>
            <a:ext cx="1447800" cy="369332"/>
          </a:xfrm>
          <a:prstGeom prst="rect">
            <a:avLst/>
          </a:prstGeom>
          <a:noFill/>
        </p:spPr>
        <p:txBody>
          <a:bodyPr wrap="square" rtlCol="0">
            <a:spAutoFit/>
          </a:bodyPr>
          <a:lstStyle/>
          <a:p>
            <a:r>
              <a:rPr lang="en-US" altLang="zh-TW" dirty="0"/>
              <a:t>16 x 16 = 256</a:t>
            </a:r>
            <a:endParaRPr lang="zh-TW" altLang="en-US" dirty="0"/>
          </a:p>
        </p:txBody>
      </p:sp>
      <p:sp>
        <p:nvSpPr>
          <p:cNvPr id="9" name="矩形 8"/>
          <p:cNvSpPr/>
          <p:nvPr/>
        </p:nvSpPr>
        <p:spPr>
          <a:xfrm>
            <a:off x="4972639" y="300672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0" name="矩形 9"/>
          <p:cNvSpPr/>
          <p:nvPr/>
        </p:nvSpPr>
        <p:spPr>
          <a:xfrm>
            <a:off x="5041026" y="372441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1" name="矩形 10"/>
          <p:cNvSpPr/>
          <p:nvPr/>
        </p:nvSpPr>
        <p:spPr>
          <a:xfrm>
            <a:off x="5046844" y="3154090"/>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2" name="Object 12"/>
          <p:cNvGraphicFramePr>
            <a:graphicFrameLocks noChangeAspect="1"/>
          </p:cNvGraphicFramePr>
          <p:nvPr>
            <p:extLst/>
          </p:nvPr>
        </p:nvGraphicFramePr>
        <p:xfrm>
          <a:off x="5059543" y="3058840"/>
          <a:ext cx="325438" cy="461962"/>
        </p:xfrm>
        <a:graphic>
          <a:graphicData uri="http://schemas.openxmlformats.org/presentationml/2006/ole">
            <mc:AlternateContent xmlns:mc="http://schemas.openxmlformats.org/markup-compatibility/2006">
              <mc:Choice xmlns:v="urn:schemas-microsoft-com:vml" Requires="v">
                <p:oleObj spid="_x0000_s20527" name="方程式" r:id="rId5" imgW="152280" imgH="215640" progId="Equation.3">
                  <p:embed/>
                </p:oleObj>
              </mc:Choice>
              <mc:Fallback>
                <p:oleObj name="方程式" r:id="rId5" imgW="152280" imgH="215640" progId="Equation.3">
                  <p:embed/>
                  <p:pic>
                    <p:nvPicPr>
                      <p:cNvPr id="12" name="Object 12"/>
                      <p:cNvPicPr>
                        <a:picLocks noChangeAspect="1" noChangeArrowheads="1"/>
                      </p:cNvPicPr>
                      <p:nvPr/>
                    </p:nvPicPr>
                    <p:blipFill>
                      <a:blip r:embed="rId6"/>
                      <a:srcRect/>
                      <a:stretch>
                        <a:fillRect/>
                      </a:stretch>
                    </p:blipFill>
                    <p:spPr bwMode="auto">
                      <a:xfrm>
                        <a:off x="5059543" y="3058840"/>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p:cNvGraphicFramePr>
            <a:graphicFrameLocks noChangeAspect="1"/>
          </p:cNvGraphicFramePr>
          <p:nvPr>
            <p:extLst/>
          </p:nvPr>
        </p:nvGraphicFramePr>
        <p:xfrm>
          <a:off x="5064840" y="3641570"/>
          <a:ext cx="352425" cy="461963"/>
        </p:xfrm>
        <a:graphic>
          <a:graphicData uri="http://schemas.openxmlformats.org/presentationml/2006/ole">
            <mc:AlternateContent xmlns:mc="http://schemas.openxmlformats.org/markup-compatibility/2006">
              <mc:Choice xmlns:v="urn:schemas-microsoft-com:vml" Requires="v">
                <p:oleObj spid="_x0000_s20528" name="方程式" r:id="rId7" imgW="164880" imgH="215640" progId="Equation.3">
                  <p:embed/>
                </p:oleObj>
              </mc:Choice>
              <mc:Fallback>
                <p:oleObj name="方程式" r:id="rId7" imgW="164880" imgH="215640" progId="Equation.3">
                  <p:embed/>
                  <p:pic>
                    <p:nvPicPr>
                      <p:cNvPr id="13" name="Object 12"/>
                      <p:cNvPicPr>
                        <a:picLocks noChangeAspect="1" noChangeArrowheads="1"/>
                      </p:cNvPicPr>
                      <p:nvPr/>
                    </p:nvPicPr>
                    <p:blipFill>
                      <a:blip r:embed="rId8"/>
                      <a:srcRect/>
                      <a:stretch>
                        <a:fillRect/>
                      </a:stretch>
                    </p:blipFill>
                    <p:spPr bwMode="auto">
                      <a:xfrm>
                        <a:off x="5064840" y="3641570"/>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矩形 13"/>
          <p:cNvSpPr/>
          <p:nvPr/>
        </p:nvSpPr>
        <p:spPr>
          <a:xfrm>
            <a:off x="5050551" y="512217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5" name="Object 12"/>
          <p:cNvGraphicFramePr>
            <a:graphicFrameLocks noChangeAspect="1"/>
          </p:cNvGraphicFramePr>
          <p:nvPr>
            <p:extLst/>
          </p:nvPr>
        </p:nvGraphicFramePr>
        <p:xfrm>
          <a:off x="4978628" y="5025409"/>
          <a:ext cx="544512" cy="488950"/>
        </p:xfrm>
        <a:graphic>
          <a:graphicData uri="http://schemas.openxmlformats.org/presentationml/2006/ole">
            <mc:AlternateContent xmlns:mc="http://schemas.openxmlformats.org/markup-compatibility/2006">
              <mc:Choice xmlns:v="urn:schemas-microsoft-com:vml" Requires="v">
                <p:oleObj spid="_x0000_s20529" name="方程式" r:id="rId9" imgW="253800" imgH="228600" progId="Equation.3">
                  <p:embed/>
                </p:oleObj>
              </mc:Choice>
              <mc:Fallback>
                <p:oleObj name="方程式" r:id="rId9" imgW="253800" imgH="228600" progId="Equation.3">
                  <p:embed/>
                  <p:pic>
                    <p:nvPicPr>
                      <p:cNvPr id="15" name="Object 12"/>
                      <p:cNvPicPr>
                        <a:picLocks noChangeAspect="1" noChangeArrowheads="1"/>
                      </p:cNvPicPr>
                      <p:nvPr/>
                    </p:nvPicPr>
                    <p:blipFill>
                      <a:blip r:embed="rId10"/>
                      <a:srcRect/>
                      <a:stretch>
                        <a:fillRect/>
                      </a:stretch>
                    </p:blipFill>
                    <p:spPr bwMode="auto">
                      <a:xfrm>
                        <a:off x="4978628" y="5025409"/>
                        <a:ext cx="544512"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文字方塊 15"/>
          <p:cNvSpPr txBox="1"/>
          <p:nvPr/>
        </p:nvSpPr>
        <p:spPr>
          <a:xfrm rot="5400000">
            <a:off x="4926484" y="440711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7" name="手繪多邊形 16"/>
          <p:cNvSpPr/>
          <p:nvPr/>
        </p:nvSpPr>
        <p:spPr>
          <a:xfrm>
            <a:off x="2738665" y="3068122"/>
            <a:ext cx="2305050" cy="363941"/>
          </a:xfrm>
          <a:custGeom>
            <a:avLst/>
            <a:gdLst>
              <a:gd name="connsiteX0" fmla="*/ 0 w 2305050"/>
              <a:gd name="connsiteY0" fmla="*/ 374550 h 374550"/>
              <a:gd name="connsiteX1" fmla="*/ 876300 w 2305050"/>
              <a:gd name="connsiteY1" fmla="*/ 6250 h 374550"/>
              <a:gd name="connsiteX2" fmla="*/ 2305050 w 2305050"/>
              <a:gd name="connsiteY2" fmla="*/ 177700 h 374550"/>
            </a:gdLst>
            <a:ahLst/>
            <a:cxnLst>
              <a:cxn ang="0">
                <a:pos x="connsiteX0" y="connsiteY0"/>
              </a:cxn>
              <a:cxn ang="0">
                <a:pos x="connsiteX1" y="connsiteY1"/>
              </a:cxn>
              <a:cxn ang="0">
                <a:pos x="connsiteX2" y="connsiteY2"/>
              </a:cxn>
            </a:cxnLst>
            <a:rect l="l" t="t" r="r" b="b"/>
            <a:pathLst>
              <a:path w="2305050" h="374550">
                <a:moveTo>
                  <a:pt x="0" y="374550"/>
                </a:moveTo>
                <a:cubicBezTo>
                  <a:pt x="246062" y="206804"/>
                  <a:pt x="492125" y="39058"/>
                  <a:pt x="876300" y="6250"/>
                </a:cubicBezTo>
                <a:cubicBezTo>
                  <a:pt x="1260475" y="-26558"/>
                  <a:pt x="1782762" y="75571"/>
                  <a:pt x="2305050" y="17770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手繪多邊形 17"/>
          <p:cNvSpPr/>
          <p:nvPr/>
        </p:nvSpPr>
        <p:spPr>
          <a:xfrm>
            <a:off x="2872015" y="3241063"/>
            <a:ext cx="2171700" cy="646109"/>
          </a:xfrm>
          <a:custGeom>
            <a:avLst/>
            <a:gdLst>
              <a:gd name="connsiteX0" fmla="*/ 0 w 2171700"/>
              <a:gd name="connsiteY0" fmla="*/ 188909 h 646109"/>
              <a:gd name="connsiteX1" fmla="*/ 1073150 w 2171700"/>
              <a:gd name="connsiteY1" fmla="*/ 23809 h 646109"/>
              <a:gd name="connsiteX2" fmla="*/ 2171700 w 2171700"/>
              <a:gd name="connsiteY2" fmla="*/ 646109 h 646109"/>
            </a:gdLst>
            <a:ahLst/>
            <a:cxnLst>
              <a:cxn ang="0">
                <a:pos x="connsiteX0" y="connsiteY0"/>
              </a:cxn>
              <a:cxn ang="0">
                <a:pos x="connsiteX1" y="connsiteY1"/>
              </a:cxn>
              <a:cxn ang="0">
                <a:pos x="connsiteX2" y="connsiteY2"/>
              </a:cxn>
            </a:cxnLst>
            <a:rect l="l" t="t" r="r" b="b"/>
            <a:pathLst>
              <a:path w="2171700" h="646109">
                <a:moveTo>
                  <a:pt x="0" y="188909"/>
                </a:moveTo>
                <a:cubicBezTo>
                  <a:pt x="355600" y="68259"/>
                  <a:pt x="711200" y="-52391"/>
                  <a:pt x="1073150" y="23809"/>
                </a:cubicBezTo>
                <a:cubicBezTo>
                  <a:pt x="1435100" y="100009"/>
                  <a:pt x="1803400" y="373059"/>
                  <a:pt x="2171700" y="646109"/>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手繪多邊形 18"/>
          <p:cNvSpPr/>
          <p:nvPr/>
        </p:nvSpPr>
        <p:spPr>
          <a:xfrm>
            <a:off x="4605565" y="5284171"/>
            <a:ext cx="463550" cy="243308"/>
          </a:xfrm>
          <a:custGeom>
            <a:avLst/>
            <a:gdLst>
              <a:gd name="connsiteX0" fmla="*/ 0 w 463550"/>
              <a:gd name="connsiteY0" fmla="*/ 0 h 243308"/>
              <a:gd name="connsiteX1" fmla="*/ 101600 w 463550"/>
              <a:gd name="connsiteY1" fmla="*/ 241300 h 243308"/>
              <a:gd name="connsiteX2" fmla="*/ 463550 w 463550"/>
              <a:gd name="connsiteY2" fmla="*/ 95250 h 243308"/>
            </a:gdLst>
            <a:ahLst/>
            <a:cxnLst>
              <a:cxn ang="0">
                <a:pos x="connsiteX0" y="connsiteY0"/>
              </a:cxn>
              <a:cxn ang="0">
                <a:pos x="connsiteX1" y="connsiteY1"/>
              </a:cxn>
              <a:cxn ang="0">
                <a:pos x="connsiteX2" y="connsiteY2"/>
              </a:cxn>
            </a:cxnLst>
            <a:rect l="l" t="t" r="r" b="b"/>
            <a:pathLst>
              <a:path w="463550" h="243308">
                <a:moveTo>
                  <a:pt x="0" y="0"/>
                </a:moveTo>
                <a:cubicBezTo>
                  <a:pt x="12171" y="112712"/>
                  <a:pt x="24342" y="225425"/>
                  <a:pt x="101600" y="241300"/>
                </a:cubicBezTo>
                <a:cubicBezTo>
                  <a:pt x="178858" y="257175"/>
                  <a:pt x="321204" y="176212"/>
                  <a:pt x="463550" y="9525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p:cNvSpPr txBox="1"/>
          <p:nvPr/>
        </p:nvSpPr>
        <p:spPr>
          <a:xfrm>
            <a:off x="2895218" y="5765881"/>
            <a:ext cx="1661390" cy="830997"/>
          </a:xfrm>
          <a:prstGeom prst="rect">
            <a:avLst/>
          </a:prstGeom>
          <a:noFill/>
        </p:spPr>
        <p:txBody>
          <a:bodyPr wrap="square" rtlCol="0">
            <a:spAutoFit/>
          </a:bodyPr>
          <a:lstStyle/>
          <a:p>
            <a:r>
              <a:rPr lang="en-US" altLang="zh-TW" sz="2400" dirty="0"/>
              <a:t>Ink → 1</a:t>
            </a:r>
          </a:p>
          <a:p>
            <a:r>
              <a:rPr lang="en-US" altLang="zh-TW" sz="2400" dirty="0"/>
              <a:t>No ink → 0</a:t>
            </a:r>
            <a:endParaRPr lang="zh-TW" altLang="en-US" sz="2400" dirty="0"/>
          </a:p>
        </p:txBody>
      </p:sp>
      <p:grpSp>
        <p:nvGrpSpPr>
          <p:cNvPr id="26" name="群組 25"/>
          <p:cNvGrpSpPr/>
          <p:nvPr/>
        </p:nvGrpSpPr>
        <p:grpSpPr>
          <a:xfrm>
            <a:off x="6703092" y="2822200"/>
            <a:ext cx="642352" cy="2642877"/>
            <a:chOff x="7142066" y="1987121"/>
            <a:chExt cx="642352" cy="2642877"/>
          </a:xfrm>
        </p:grpSpPr>
        <p:sp>
          <p:nvSpPr>
            <p:cNvPr id="21" name="矩形 20"/>
            <p:cNvSpPr/>
            <p:nvPr/>
          </p:nvSpPr>
          <p:spPr>
            <a:xfrm>
              <a:off x="7142066" y="200494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2" name="文字方塊 21"/>
            <p:cNvSpPr txBox="1"/>
            <p:nvPr/>
          </p:nvSpPr>
          <p:spPr>
            <a:xfrm rot="5400000">
              <a:off x="7084256" y="350594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3" name="文字方塊 22"/>
            <p:cNvSpPr txBox="1"/>
            <p:nvPr/>
          </p:nvSpPr>
          <p:spPr>
            <a:xfrm>
              <a:off x="7153349" y="1987121"/>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24" name="文字方塊 23"/>
            <p:cNvSpPr txBox="1"/>
            <p:nvPr/>
          </p:nvSpPr>
          <p:spPr>
            <a:xfrm>
              <a:off x="7142066" y="2785341"/>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25" name="文字方塊 24"/>
            <p:cNvSpPr txBox="1"/>
            <p:nvPr/>
          </p:nvSpPr>
          <p:spPr>
            <a:xfrm>
              <a:off x="7142066" y="4051573"/>
              <a:ext cx="631069" cy="523220"/>
            </a:xfrm>
            <a:prstGeom prst="rect">
              <a:avLst/>
            </a:prstGeom>
            <a:noFill/>
          </p:spPr>
          <p:txBody>
            <a:bodyPr wrap="square" rtlCol="0">
              <a:spAutoFit/>
            </a:bodyPr>
            <a:lstStyle/>
            <a:p>
              <a:r>
                <a:rPr lang="en-US" altLang="zh-TW" sz="2800" dirty="0"/>
                <a:t>y</a:t>
              </a:r>
              <a:r>
                <a:rPr lang="en-US" altLang="zh-TW" sz="2800" baseline="-25000" dirty="0"/>
                <a:t>10</a:t>
              </a:r>
              <a:endParaRPr lang="zh-TW" altLang="en-US" sz="2800" baseline="-25000" dirty="0"/>
            </a:p>
          </p:txBody>
        </p:sp>
      </p:grpSp>
      <p:sp>
        <p:nvSpPr>
          <p:cNvPr id="27" name="文字方塊 26"/>
          <p:cNvSpPr txBox="1"/>
          <p:nvPr/>
        </p:nvSpPr>
        <p:spPr>
          <a:xfrm>
            <a:off x="6630944" y="5737346"/>
            <a:ext cx="3566686" cy="830997"/>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TW" sz="2400" dirty="0"/>
              <a:t>Each dimension represents the confidence of a digit.</a:t>
            </a:r>
            <a:endParaRPr lang="zh-TW" altLang="en-US" sz="2400" dirty="0"/>
          </a:p>
        </p:txBody>
      </p:sp>
      <p:sp>
        <p:nvSpPr>
          <p:cNvPr id="28" name="文字方塊 27"/>
          <p:cNvSpPr txBox="1"/>
          <p:nvPr/>
        </p:nvSpPr>
        <p:spPr>
          <a:xfrm>
            <a:off x="7572213" y="2883755"/>
            <a:ext cx="861633"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1</a:t>
            </a:r>
            <a:endParaRPr lang="zh-TW" altLang="en-US" sz="2400" dirty="0"/>
          </a:p>
        </p:txBody>
      </p:sp>
      <p:sp>
        <p:nvSpPr>
          <p:cNvPr id="29" name="文字方塊 28"/>
          <p:cNvSpPr txBox="1"/>
          <p:nvPr/>
        </p:nvSpPr>
        <p:spPr>
          <a:xfrm>
            <a:off x="7579522" y="3665037"/>
            <a:ext cx="847013"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2</a:t>
            </a:r>
            <a:endParaRPr lang="zh-TW" altLang="en-US" sz="2400" dirty="0"/>
          </a:p>
        </p:txBody>
      </p:sp>
      <p:sp>
        <p:nvSpPr>
          <p:cNvPr id="30" name="文字方塊 29"/>
          <p:cNvSpPr txBox="1"/>
          <p:nvPr/>
        </p:nvSpPr>
        <p:spPr>
          <a:xfrm>
            <a:off x="7579521" y="4939006"/>
            <a:ext cx="834766"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0</a:t>
            </a:r>
            <a:endParaRPr lang="zh-TW" altLang="en-US" sz="2400" dirty="0"/>
          </a:p>
        </p:txBody>
      </p:sp>
      <p:sp>
        <p:nvSpPr>
          <p:cNvPr id="31" name="文字方塊 30"/>
          <p:cNvSpPr txBox="1"/>
          <p:nvPr/>
        </p:nvSpPr>
        <p:spPr>
          <a:xfrm rot="5400000">
            <a:off x="7712217" y="432180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2" name="矩形 31"/>
          <p:cNvSpPr/>
          <p:nvPr/>
        </p:nvSpPr>
        <p:spPr>
          <a:xfrm>
            <a:off x="6639796" y="2944663"/>
            <a:ext cx="619787"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0.1</a:t>
            </a:r>
            <a:endParaRPr lang="zh-TW" altLang="en-US" sz="2400" dirty="0"/>
          </a:p>
        </p:txBody>
      </p:sp>
      <p:sp>
        <p:nvSpPr>
          <p:cNvPr id="33" name="矩形 32"/>
          <p:cNvSpPr/>
          <p:nvPr/>
        </p:nvSpPr>
        <p:spPr>
          <a:xfrm>
            <a:off x="6639796" y="3669068"/>
            <a:ext cx="619787"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0.7</a:t>
            </a:r>
            <a:endParaRPr lang="zh-TW" altLang="en-US" sz="2400" dirty="0"/>
          </a:p>
        </p:txBody>
      </p:sp>
      <p:sp>
        <p:nvSpPr>
          <p:cNvPr id="34" name="矩形 33"/>
          <p:cNvSpPr/>
          <p:nvPr/>
        </p:nvSpPr>
        <p:spPr>
          <a:xfrm>
            <a:off x="6620948" y="4938330"/>
            <a:ext cx="656740"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0.2</a:t>
            </a:r>
            <a:endParaRPr lang="zh-TW" altLang="en-US" sz="2400" dirty="0"/>
          </a:p>
        </p:txBody>
      </p:sp>
      <p:sp>
        <p:nvSpPr>
          <p:cNvPr id="35" name="矩形 34"/>
          <p:cNvSpPr/>
          <p:nvPr/>
        </p:nvSpPr>
        <p:spPr>
          <a:xfrm>
            <a:off x="6531951" y="3577013"/>
            <a:ext cx="1950970" cy="6409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p:cNvSpPr/>
          <p:nvPr/>
        </p:nvSpPr>
        <p:spPr>
          <a:xfrm>
            <a:off x="8530628" y="3813786"/>
            <a:ext cx="1940923" cy="90335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800" dirty="0"/>
              <a:t>The image is  “2”</a:t>
            </a:r>
            <a:endParaRPr lang="zh-TW" altLang="en-US" sz="2800" dirty="0"/>
          </a:p>
        </p:txBody>
      </p:sp>
      <p:pic>
        <p:nvPicPr>
          <p:cNvPr id="37" name="圖片 36"/>
          <p:cNvPicPr>
            <a:picLocks noChangeAspect="1"/>
          </p:cNvPicPr>
          <p:nvPr/>
        </p:nvPicPr>
        <p:blipFill>
          <a:blip r:embed="rId11"/>
          <a:stretch>
            <a:fillRect/>
          </a:stretch>
        </p:blipFill>
        <p:spPr>
          <a:xfrm>
            <a:off x="7115726" y="529323"/>
            <a:ext cx="3355824" cy="887357"/>
          </a:xfrm>
          <a:prstGeom prst="rect">
            <a:avLst/>
          </a:prstGeom>
        </p:spPr>
      </p:pic>
    </p:spTree>
    <p:extLst>
      <p:ext uri="{BB962C8B-B14F-4D97-AF65-F5344CB8AC3E}">
        <p14:creationId xmlns:p14="http://schemas.microsoft.com/office/powerpoint/2010/main" val="198747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1" grpId="0" animBg="1"/>
      <p:bldP spid="14" grpId="0" animBg="1"/>
      <p:bldP spid="16" grpId="0"/>
      <p:bldP spid="17" grpId="0" animBg="1"/>
      <p:bldP spid="18" grpId="0" animBg="1"/>
      <p:bldP spid="19" grpId="0" animBg="1"/>
      <p:bldP spid="20" grpId="0"/>
      <p:bldP spid="27" grpId="0" animBg="1"/>
      <p:bldP spid="28" grpId="0" animBg="1"/>
      <p:bldP spid="29" grpId="0" animBg="1"/>
      <p:bldP spid="30" grpId="0" animBg="1"/>
      <p:bldP spid="31" grpId="0"/>
      <p:bldP spid="32" grpId="0" animBg="1"/>
      <p:bldP spid="33" grpId="0" animBg="1"/>
      <p:bldP spid="34" grpId="0" animBg="1"/>
      <p:bldP spid="35" grpId="0" animBg="1"/>
      <p:bldP spid="3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Example Application</a:t>
            </a:r>
            <a:endParaRPr lang="zh-TW" altLang="en-US" dirty="0"/>
          </a:p>
        </p:txBody>
      </p:sp>
      <p:sp>
        <p:nvSpPr>
          <p:cNvPr id="3" name="內容版面配置區 2"/>
          <p:cNvSpPr>
            <a:spLocks noGrp="1"/>
          </p:cNvSpPr>
          <p:nvPr>
            <p:ph idx="1"/>
          </p:nvPr>
        </p:nvSpPr>
        <p:spPr>
          <a:xfrm>
            <a:off x="2152650" y="1788413"/>
            <a:ext cx="7886700" cy="4351338"/>
          </a:xfrm>
        </p:spPr>
        <p:txBody>
          <a:bodyPr/>
          <a:lstStyle/>
          <a:p>
            <a:r>
              <a:rPr lang="en-US" altLang="zh-TW" dirty="0"/>
              <a:t>Handwriting Digit Recognition</a:t>
            </a:r>
            <a:endParaRPr lang="zh-TW" altLang="en-US" dirty="0"/>
          </a:p>
        </p:txBody>
      </p:sp>
      <p:pic>
        <p:nvPicPr>
          <p:cNvPr id="5" name="圖片 4"/>
          <p:cNvPicPr>
            <a:picLocks noChangeAspect="1"/>
          </p:cNvPicPr>
          <p:nvPr/>
        </p:nvPicPr>
        <p:blipFill>
          <a:blip r:embed="rId4"/>
          <a:stretch>
            <a:fillRect/>
          </a:stretch>
        </p:blipFill>
        <p:spPr>
          <a:xfrm>
            <a:off x="2925933" y="3170127"/>
            <a:ext cx="1602442" cy="1592235"/>
          </a:xfrm>
          <a:prstGeom prst="rect">
            <a:avLst/>
          </a:prstGeom>
        </p:spPr>
      </p:pic>
      <p:sp>
        <p:nvSpPr>
          <p:cNvPr id="7" name="矩形 6"/>
          <p:cNvSpPr/>
          <p:nvPr/>
        </p:nvSpPr>
        <p:spPr>
          <a:xfrm>
            <a:off x="5349018" y="3184640"/>
            <a:ext cx="2034073" cy="151675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a:t>Machine</a:t>
            </a:r>
            <a:endParaRPr lang="zh-TW" altLang="en-US" sz="2800" dirty="0"/>
          </a:p>
        </p:txBody>
      </p:sp>
      <p:sp>
        <p:nvSpPr>
          <p:cNvPr id="8" name="向右箭號 7"/>
          <p:cNvSpPr/>
          <p:nvPr/>
        </p:nvSpPr>
        <p:spPr>
          <a:xfrm>
            <a:off x="4619815" y="3530445"/>
            <a:ext cx="714688" cy="847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向右箭號 8"/>
          <p:cNvSpPr/>
          <p:nvPr/>
        </p:nvSpPr>
        <p:spPr>
          <a:xfrm>
            <a:off x="7475758" y="3540311"/>
            <a:ext cx="714688" cy="847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8190447" y="3671696"/>
            <a:ext cx="721324" cy="584775"/>
          </a:xfrm>
          <a:prstGeom prst="rect">
            <a:avLst/>
          </a:prstGeom>
          <a:noFill/>
        </p:spPr>
        <p:txBody>
          <a:bodyPr wrap="square" rtlCol="0">
            <a:spAutoFit/>
          </a:bodyPr>
          <a:lstStyle/>
          <a:p>
            <a:r>
              <a:rPr lang="en-US" altLang="zh-TW" sz="3200" dirty="0"/>
              <a:t>“2”</a:t>
            </a:r>
            <a:endParaRPr lang="zh-TW" altLang="en-US" sz="3200" dirty="0"/>
          </a:p>
        </p:txBody>
      </p:sp>
      <p:grpSp>
        <p:nvGrpSpPr>
          <p:cNvPr id="6" name="群組 5"/>
          <p:cNvGrpSpPr/>
          <p:nvPr/>
        </p:nvGrpSpPr>
        <p:grpSpPr>
          <a:xfrm>
            <a:off x="3986115" y="2538616"/>
            <a:ext cx="600084" cy="2625052"/>
            <a:chOff x="2462115" y="2538616"/>
            <a:chExt cx="600084" cy="2625052"/>
          </a:xfrm>
        </p:grpSpPr>
        <p:sp>
          <p:nvSpPr>
            <p:cNvPr id="12" name="矩形 11"/>
            <p:cNvSpPr/>
            <p:nvPr/>
          </p:nvSpPr>
          <p:spPr>
            <a:xfrm>
              <a:off x="2462115" y="253861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3" name="矩形 12"/>
            <p:cNvSpPr/>
            <p:nvPr/>
          </p:nvSpPr>
          <p:spPr>
            <a:xfrm>
              <a:off x="2530503" y="325630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4" name="矩形 13"/>
            <p:cNvSpPr/>
            <p:nvPr/>
          </p:nvSpPr>
          <p:spPr>
            <a:xfrm>
              <a:off x="2536321" y="2685980"/>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5" name="Object 12"/>
            <p:cNvGraphicFramePr>
              <a:graphicFrameLocks noChangeAspect="1"/>
            </p:cNvGraphicFramePr>
            <p:nvPr>
              <p:extLst/>
            </p:nvPr>
          </p:nvGraphicFramePr>
          <p:xfrm>
            <a:off x="2549020" y="2590730"/>
            <a:ext cx="325438" cy="461962"/>
          </p:xfrm>
          <a:graphic>
            <a:graphicData uri="http://schemas.openxmlformats.org/presentationml/2006/ole">
              <mc:AlternateContent xmlns:mc="http://schemas.openxmlformats.org/markup-compatibility/2006">
                <mc:Choice xmlns:v="urn:schemas-microsoft-com:vml" Requires="v">
                  <p:oleObj spid="_x0000_s21551" name="方程式" r:id="rId5" imgW="152280" imgH="215640" progId="Equation.3">
                    <p:embed/>
                  </p:oleObj>
                </mc:Choice>
                <mc:Fallback>
                  <p:oleObj name="方程式" r:id="rId5" imgW="152280" imgH="215640" progId="Equation.3">
                    <p:embed/>
                    <p:pic>
                      <p:nvPicPr>
                        <p:cNvPr id="15" name="Object 12"/>
                        <p:cNvPicPr>
                          <a:picLocks noChangeAspect="1" noChangeArrowheads="1"/>
                        </p:cNvPicPr>
                        <p:nvPr/>
                      </p:nvPicPr>
                      <p:blipFill>
                        <a:blip r:embed="rId6"/>
                        <a:srcRect/>
                        <a:stretch>
                          <a:fillRect/>
                        </a:stretch>
                      </p:blipFill>
                      <p:spPr bwMode="auto">
                        <a:xfrm>
                          <a:off x="2549020" y="2590730"/>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2"/>
            <p:cNvGraphicFramePr>
              <a:graphicFrameLocks noChangeAspect="1"/>
            </p:cNvGraphicFramePr>
            <p:nvPr>
              <p:extLst/>
            </p:nvPr>
          </p:nvGraphicFramePr>
          <p:xfrm>
            <a:off x="2554316" y="3173459"/>
            <a:ext cx="352425" cy="461963"/>
          </p:xfrm>
          <a:graphic>
            <a:graphicData uri="http://schemas.openxmlformats.org/presentationml/2006/ole">
              <mc:AlternateContent xmlns:mc="http://schemas.openxmlformats.org/markup-compatibility/2006">
                <mc:Choice xmlns:v="urn:schemas-microsoft-com:vml" Requires="v">
                  <p:oleObj spid="_x0000_s21552" name="方程式" r:id="rId7" imgW="164880" imgH="215640" progId="Equation.3">
                    <p:embed/>
                  </p:oleObj>
                </mc:Choice>
                <mc:Fallback>
                  <p:oleObj name="方程式" r:id="rId7" imgW="164880" imgH="215640" progId="Equation.3">
                    <p:embed/>
                    <p:pic>
                      <p:nvPicPr>
                        <p:cNvPr id="16" name="Object 12"/>
                        <p:cNvPicPr>
                          <a:picLocks noChangeAspect="1" noChangeArrowheads="1"/>
                        </p:cNvPicPr>
                        <p:nvPr/>
                      </p:nvPicPr>
                      <p:blipFill>
                        <a:blip r:embed="rId8"/>
                        <a:srcRect/>
                        <a:stretch>
                          <a:fillRect/>
                        </a:stretch>
                      </p:blipFill>
                      <p:spPr bwMode="auto">
                        <a:xfrm>
                          <a:off x="2554316" y="3173459"/>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矩形 16"/>
            <p:cNvSpPr/>
            <p:nvPr/>
          </p:nvSpPr>
          <p:spPr>
            <a:xfrm>
              <a:off x="2540028" y="465406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8" name="Object 12"/>
            <p:cNvGraphicFramePr>
              <a:graphicFrameLocks noChangeAspect="1"/>
            </p:cNvGraphicFramePr>
            <p:nvPr>
              <p:extLst/>
            </p:nvPr>
          </p:nvGraphicFramePr>
          <p:xfrm>
            <a:off x="2468105" y="4557299"/>
            <a:ext cx="544512" cy="488950"/>
          </p:xfrm>
          <a:graphic>
            <a:graphicData uri="http://schemas.openxmlformats.org/presentationml/2006/ole">
              <mc:AlternateContent xmlns:mc="http://schemas.openxmlformats.org/markup-compatibility/2006">
                <mc:Choice xmlns:v="urn:schemas-microsoft-com:vml" Requires="v">
                  <p:oleObj spid="_x0000_s21553" name="方程式" r:id="rId9" imgW="253800" imgH="228600" progId="Equation.3">
                    <p:embed/>
                  </p:oleObj>
                </mc:Choice>
                <mc:Fallback>
                  <p:oleObj name="方程式" r:id="rId9" imgW="253800" imgH="228600" progId="Equation.3">
                    <p:embed/>
                    <p:pic>
                      <p:nvPicPr>
                        <p:cNvPr id="18" name="Object 12"/>
                        <p:cNvPicPr>
                          <a:picLocks noChangeAspect="1" noChangeArrowheads="1"/>
                        </p:cNvPicPr>
                        <p:nvPr/>
                      </p:nvPicPr>
                      <p:blipFill>
                        <a:blip r:embed="rId10"/>
                        <a:srcRect/>
                        <a:stretch>
                          <a:fillRect/>
                        </a:stretch>
                      </p:blipFill>
                      <p:spPr bwMode="auto">
                        <a:xfrm>
                          <a:off x="2468105" y="4557299"/>
                          <a:ext cx="544512"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文字方塊 18"/>
            <p:cNvSpPr txBox="1"/>
            <p:nvPr/>
          </p:nvSpPr>
          <p:spPr>
            <a:xfrm rot="5400000">
              <a:off x="2415960" y="3939008"/>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grpSp>
        <p:nvGrpSpPr>
          <p:cNvPr id="20" name="群組 19"/>
          <p:cNvGrpSpPr/>
          <p:nvPr/>
        </p:nvGrpSpPr>
        <p:grpSpPr>
          <a:xfrm>
            <a:off x="8313662" y="2501359"/>
            <a:ext cx="642352" cy="2642877"/>
            <a:chOff x="7142066" y="1987121"/>
            <a:chExt cx="642352" cy="2642877"/>
          </a:xfrm>
        </p:grpSpPr>
        <p:sp>
          <p:nvSpPr>
            <p:cNvPr id="21" name="矩形 20"/>
            <p:cNvSpPr/>
            <p:nvPr/>
          </p:nvSpPr>
          <p:spPr>
            <a:xfrm>
              <a:off x="7142066" y="200494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2" name="文字方塊 21"/>
            <p:cNvSpPr txBox="1"/>
            <p:nvPr/>
          </p:nvSpPr>
          <p:spPr>
            <a:xfrm rot="5400000">
              <a:off x="7084256" y="350594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3" name="文字方塊 22"/>
            <p:cNvSpPr txBox="1"/>
            <p:nvPr/>
          </p:nvSpPr>
          <p:spPr>
            <a:xfrm>
              <a:off x="7153349" y="1987121"/>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24" name="文字方塊 23"/>
            <p:cNvSpPr txBox="1"/>
            <p:nvPr/>
          </p:nvSpPr>
          <p:spPr>
            <a:xfrm>
              <a:off x="7142066" y="2785341"/>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25" name="文字方塊 24"/>
            <p:cNvSpPr txBox="1"/>
            <p:nvPr/>
          </p:nvSpPr>
          <p:spPr>
            <a:xfrm>
              <a:off x="7142066" y="4051573"/>
              <a:ext cx="631069" cy="523220"/>
            </a:xfrm>
            <a:prstGeom prst="rect">
              <a:avLst/>
            </a:prstGeom>
            <a:noFill/>
          </p:spPr>
          <p:txBody>
            <a:bodyPr wrap="square" rtlCol="0">
              <a:spAutoFit/>
            </a:bodyPr>
            <a:lstStyle/>
            <a:p>
              <a:r>
                <a:rPr lang="en-US" altLang="zh-TW" sz="2800" dirty="0"/>
                <a:t>y</a:t>
              </a:r>
              <a:r>
                <a:rPr lang="en-US" altLang="zh-TW" sz="2800" baseline="-25000" dirty="0"/>
                <a:t>10</a:t>
              </a:r>
              <a:endParaRPr lang="zh-TW" altLang="en-US" sz="2800" baseline="-25000" dirty="0"/>
            </a:p>
          </p:txBody>
        </p:sp>
      </p:grpSp>
      <p:sp>
        <p:nvSpPr>
          <p:cNvPr id="26" name="文字方塊 25"/>
          <p:cNvSpPr txBox="1"/>
          <p:nvPr/>
        </p:nvSpPr>
        <p:spPr>
          <a:xfrm>
            <a:off x="8984864" y="2572115"/>
            <a:ext cx="861633"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1</a:t>
            </a:r>
            <a:endParaRPr lang="zh-TW" altLang="en-US" sz="2400" dirty="0"/>
          </a:p>
        </p:txBody>
      </p:sp>
      <p:sp>
        <p:nvSpPr>
          <p:cNvPr id="27" name="文字方塊 26"/>
          <p:cNvSpPr txBox="1"/>
          <p:nvPr/>
        </p:nvSpPr>
        <p:spPr>
          <a:xfrm>
            <a:off x="8992173" y="3353397"/>
            <a:ext cx="847013"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2</a:t>
            </a:r>
            <a:endParaRPr lang="zh-TW" altLang="en-US" sz="2400" dirty="0"/>
          </a:p>
        </p:txBody>
      </p:sp>
      <p:sp>
        <p:nvSpPr>
          <p:cNvPr id="28" name="文字方塊 27"/>
          <p:cNvSpPr txBox="1"/>
          <p:nvPr/>
        </p:nvSpPr>
        <p:spPr>
          <a:xfrm>
            <a:off x="8992172" y="4627366"/>
            <a:ext cx="834766"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0</a:t>
            </a:r>
            <a:endParaRPr lang="zh-TW" altLang="en-US" sz="2400" dirty="0"/>
          </a:p>
        </p:txBody>
      </p:sp>
      <p:sp>
        <p:nvSpPr>
          <p:cNvPr id="30" name="文字方塊 29"/>
          <p:cNvSpPr txBox="1"/>
          <p:nvPr/>
        </p:nvSpPr>
        <p:spPr>
          <a:xfrm rot="5400000">
            <a:off x="9124868" y="401016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 name="文字方塊 10"/>
          <p:cNvSpPr txBox="1"/>
          <p:nvPr/>
        </p:nvSpPr>
        <p:spPr>
          <a:xfrm>
            <a:off x="4932957" y="4728736"/>
            <a:ext cx="2932815" cy="830997"/>
          </a:xfrm>
          <a:prstGeom prst="rect">
            <a:avLst/>
          </a:prstGeom>
          <a:noFill/>
        </p:spPr>
        <p:txBody>
          <a:bodyPr wrap="square" rtlCol="0">
            <a:spAutoFit/>
          </a:bodyPr>
          <a:lstStyle/>
          <a:p>
            <a:pPr algn="ctr"/>
            <a:r>
              <a:rPr lang="en-US" altLang="zh-TW" sz="2400" dirty="0"/>
              <a:t>What is needed is a function ……</a:t>
            </a:r>
            <a:endParaRPr lang="zh-TW" altLang="en-US" sz="2400" dirty="0"/>
          </a:p>
        </p:txBody>
      </p:sp>
      <p:sp>
        <p:nvSpPr>
          <p:cNvPr id="31" name="文字方塊 30"/>
          <p:cNvSpPr txBox="1"/>
          <p:nvPr/>
        </p:nvSpPr>
        <p:spPr>
          <a:xfrm>
            <a:off x="3192126" y="5484127"/>
            <a:ext cx="2086705" cy="830997"/>
          </a:xfrm>
          <a:prstGeom prst="rect">
            <a:avLst/>
          </a:prstGeom>
          <a:noFill/>
        </p:spPr>
        <p:txBody>
          <a:bodyPr wrap="square" rtlCol="0">
            <a:spAutoFit/>
          </a:bodyPr>
          <a:lstStyle/>
          <a:p>
            <a:pPr algn="ctr"/>
            <a:r>
              <a:rPr lang="en-US" altLang="zh-TW" sz="2400" dirty="0"/>
              <a:t>Input: </a:t>
            </a:r>
          </a:p>
          <a:p>
            <a:pPr algn="ctr"/>
            <a:r>
              <a:rPr lang="en-US" altLang="zh-TW" sz="2400" dirty="0"/>
              <a:t>256-dim vector</a:t>
            </a:r>
            <a:endParaRPr lang="zh-TW" altLang="en-US" sz="2400" dirty="0"/>
          </a:p>
        </p:txBody>
      </p:sp>
      <p:sp>
        <p:nvSpPr>
          <p:cNvPr id="33" name="文字方塊 32"/>
          <p:cNvSpPr txBox="1"/>
          <p:nvPr/>
        </p:nvSpPr>
        <p:spPr>
          <a:xfrm>
            <a:off x="7486262" y="5494980"/>
            <a:ext cx="2153750" cy="830997"/>
          </a:xfrm>
          <a:prstGeom prst="rect">
            <a:avLst/>
          </a:prstGeom>
          <a:noFill/>
        </p:spPr>
        <p:txBody>
          <a:bodyPr wrap="square" rtlCol="0">
            <a:spAutoFit/>
          </a:bodyPr>
          <a:lstStyle/>
          <a:p>
            <a:pPr algn="ctr"/>
            <a:r>
              <a:rPr lang="en-US" altLang="zh-TW" sz="2400" dirty="0"/>
              <a:t>output: </a:t>
            </a:r>
          </a:p>
          <a:p>
            <a:pPr algn="ctr"/>
            <a:r>
              <a:rPr lang="en-US" altLang="zh-TW" sz="2400" dirty="0"/>
              <a:t>10-dim vector</a:t>
            </a:r>
            <a:endParaRPr lang="zh-TW" altLang="en-US" sz="2400" dirty="0"/>
          </a:p>
        </p:txBody>
      </p:sp>
      <p:sp>
        <p:nvSpPr>
          <p:cNvPr id="32" name="文字方塊 31"/>
          <p:cNvSpPr txBox="1"/>
          <p:nvPr/>
        </p:nvSpPr>
        <p:spPr>
          <a:xfrm>
            <a:off x="5598432" y="3530445"/>
            <a:ext cx="1609082" cy="95410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Neural</a:t>
            </a:r>
          </a:p>
          <a:p>
            <a:pPr algn="ctr"/>
            <a:r>
              <a:rPr lang="en-US" altLang="zh-TW" sz="2800" dirty="0"/>
              <a:t>Network</a:t>
            </a:r>
            <a:endParaRPr lang="zh-TW" altLang="en-US" sz="2800" dirty="0"/>
          </a:p>
        </p:txBody>
      </p:sp>
    </p:spTree>
    <p:extLst>
      <p:ext uri="{BB962C8B-B14F-4D97-AF65-F5344CB8AC3E}">
        <p14:creationId xmlns:p14="http://schemas.microsoft.com/office/powerpoint/2010/main" val="127111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0" grpId="0"/>
      <p:bldP spid="11" grpId="0"/>
      <p:bldP spid="31" grpId="0"/>
      <p:bldP spid="33" grpId="0"/>
      <p:bldP spid="3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圖片 106"/>
          <p:cNvPicPr>
            <a:picLocks noChangeAspect="1"/>
          </p:cNvPicPr>
          <p:nvPr/>
        </p:nvPicPr>
        <p:blipFill>
          <a:blip r:embed="rId4"/>
          <a:stretch>
            <a:fillRect/>
          </a:stretch>
        </p:blipFill>
        <p:spPr>
          <a:xfrm>
            <a:off x="1676795" y="2880669"/>
            <a:ext cx="1602442" cy="1592235"/>
          </a:xfrm>
          <a:prstGeom prst="rect">
            <a:avLst/>
          </a:prstGeom>
        </p:spPr>
      </p:pic>
      <p:sp>
        <p:nvSpPr>
          <p:cNvPr id="64" name="文字方塊 63"/>
          <p:cNvSpPr txBox="1"/>
          <p:nvPr/>
        </p:nvSpPr>
        <p:spPr>
          <a:xfrm>
            <a:off x="7361171" y="4824500"/>
            <a:ext cx="1165859" cy="830997"/>
          </a:xfrm>
          <a:prstGeom prst="rect">
            <a:avLst/>
          </a:prstGeom>
          <a:noFill/>
        </p:spPr>
        <p:txBody>
          <a:bodyPr wrap="square" rtlCol="0">
            <a:spAutoFit/>
          </a:bodyPr>
          <a:lstStyle/>
          <a:p>
            <a:pPr algn="ctr"/>
            <a:r>
              <a:rPr lang="en-US" altLang="zh-TW" sz="2400" b="1" dirty="0"/>
              <a:t>Output Layer</a:t>
            </a:r>
            <a:endParaRPr lang="zh-TW" altLang="en-US" sz="2400" b="1" dirty="0"/>
          </a:p>
        </p:txBody>
      </p:sp>
      <p:sp>
        <p:nvSpPr>
          <p:cNvPr id="65" name="文字方塊 64"/>
          <p:cNvSpPr txBox="1"/>
          <p:nvPr/>
        </p:nvSpPr>
        <p:spPr>
          <a:xfrm>
            <a:off x="4407916" y="5172080"/>
            <a:ext cx="2066642" cy="461665"/>
          </a:xfrm>
          <a:prstGeom prst="rect">
            <a:avLst/>
          </a:prstGeom>
          <a:noFill/>
        </p:spPr>
        <p:txBody>
          <a:bodyPr wrap="square" rtlCol="0">
            <a:spAutoFit/>
          </a:bodyPr>
          <a:lstStyle/>
          <a:p>
            <a:pPr algn="ctr"/>
            <a:r>
              <a:rPr lang="en-US" altLang="zh-TW" sz="2400" b="1" dirty="0"/>
              <a:t>Hidden Layers</a:t>
            </a:r>
            <a:endParaRPr lang="zh-TW" altLang="en-US" sz="2400" b="1" dirty="0"/>
          </a:p>
        </p:txBody>
      </p:sp>
      <p:sp>
        <p:nvSpPr>
          <p:cNvPr id="66" name="右大括弧 65"/>
          <p:cNvSpPr/>
          <p:nvPr/>
        </p:nvSpPr>
        <p:spPr>
          <a:xfrm rot="5400000">
            <a:off x="5368836" y="3524807"/>
            <a:ext cx="181728" cy="2939290"/>
          </a:xfrm>
          <a:prstGeom prst="rightBrace">
            <a:avLst>
              <a:gd name="adj1" fmla="val 1758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59" name="矩形 58"/>
          <p:cNvSpPr/>
          <p:nvPr/>
        </p:nvSpPr>
        <p:spPr>
          <a:xfrm>
            <a:off x="2845463" y="2252513"/>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0" name="文字方塊 59"/>
          <p:cNvSpPr txBox="1"/>
          <p:nvPr/>
        </p:nvSpPr>
        <p:spPr>
          <a:xfrm>
            <a:off x="2644750" y="4829479"/>
            <a:ext cx="928762" cy="830997"/>
          </a:xfrm>
          <a:prstGeom prst="rect">
            <a:avLst/>
          </a:prstGeom>
          <a:noFill/>
        </p:spPr>
        <p:txBody>
          <a:bodyPr wrap="square" rtlCol="0">
            <a:spAutoFit/>
          </a:bodyPr>
          <a:lstStyle/>
          <a:p>
            <a:pPr algn="ctr"/>
            <a:r>
              <a:rPr lang="en-US" altLang="zh-TW" sz="2400" b="1" dirty="0"/>
              <a:t>Input Layer</a:t>
            </a:r>
            <a:endParaRPr lang="zh-TW" altLang="en-US" sz="2400" b="1" dirty="0"/>
          </a:p>
        </p:txBody>
      </p:sp>
      <p:sp>
        <p:nvSpPr>
          <p:cNvPr id="2" name="標題 1"/>
          <p:cNvSpPr>
            <a:spLocks noGrp="1"/>
          </p:cNvSpPr>
          <p:nvPr>
            <p:ph type="title"/>
          </p:nvPr>
        </p:nvSpPr>
        <p:spPr/>
        <p:txBody>
          <a:bodyPr/>
          <a:lstStyle/>
          <a:p>
            <a:r>
              <a:rPr lang="en-US" altLang="zh-TW" dirty="0"/>
              <a:t>Example Application</a:t>
            </a:r>
            <a:endParaRPr lang="zh-TW" altLang="en-US" dirty="0"/>
          </a:p>
        </p:txBody>
      </p:sp>
      <p:sp>
        <p:nvSpPr>
          <p:cNvPr id="7" name="文字方塊 6"/>
          <p:cNvSpPr txBox="1"/>
          <p:nvPr/>
        </p:nvSpPr>
        <p:spPr>
          <a:xfrm>
            <a:off x="2517976" y="1770730"/>
            <a:ext cx="1134648" cy="461665"/>
          </a:xfrm>
          <a:prstGeom prst="rect">
            <a:avLst/>
          </a:prstGeom>
          <a:noFill/>
        </p:spPr>
        <p:txBody>
          <a:bodyPr wrap="square" rtlCol="0">
            <a:spAutoFit/>
          </a:bodyPr>
          <a:lstStyle/>
          <a:p>
            <a:pPr algn="ctr"/>
            <a:r>
              <a:rPr lang="en-US" altLang="zh-TW" sz="2400" dirty="0"/>
              <a:t>Input</a:t>
            </a:r>
          </a:p>
        </p:txBody>
      </p:sp>
      <p:sp>
        <p:nvSpPr>
          <p:cNvPr id="8" name="文字方塊 7"/>
          <p:cNvSpPr txBox="1"/>
          <p:nvPr/>
        </p:nvSpPr>
        <p:spPr>
          <a:xfrm>
            <a:off x="8662018" y="1770730"/>
            <a:ext cx="1134648" cy="461665"/>
          </a:xfrm>
          <a:prstGeom prst="rect">
            <a:avLst/>
          </a:prstGeom>
          <a:noFill/>
        </p:spPr>
        <p:txBody>
          <a:bodyPr wrap="square" rtlCol="0">
            <a:spAutoFit/>
          </a:bodyPr>
          <a:lstStyle/>
          <a:p>
            <a:pPr algn="ctr"/>
            <a:r>
              <a:rPr lang="en-US" altLang="zh-TW" sz="2400" dirty="0"/>
              <a:t>Output</a:t>
            </a:r>
          </a:p>
        </p:txBody>
      </p:sp>
      <p:cxnSp>
        <p:nvCxnSpPr>
          <p:cNvPr id="11" name="直線單箭頭接點 10"/>
          <p:cNvCxnSpPr/>
          <p:nvPr/>
        </p:nvCxnSpPr>
        <p:spPr>
          <a:xfrm>
            <a:off x="7957737" y="3273292"/>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a:off x="8067052" y="4519182"/>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a:off x="7933852" y="2494489"/>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2913850" y="297020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5" name="矩形 14"/>
          <p:cNvSpPr/>
          <p:nvPr/>
        </p:nvSpPr>
        <p:spPr>
          <a:xfrm>
            <a:off x="2919668" y="239987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6" name="Object 12"/>
          <p:cNvGraphicFramePr>
            <a:graphicFrameLocks noChangeAspect="1"/>
          </p:cNvGraphicFramePr>
          <p:nvPr>
            <p:extLst/>
          </p:nvPr>
        </p:nvGraphicFramePr>
        <p:xfrm>
          <a:off x="2932367" y="2304627"/>
          <a:ext cx="325438" cy="461962"/>
        </p:xfrm>
        <a:graphic>
          <a:graphicData uri="http://schemas.openxmlformats.org/presentationml/2006/ole">
            <mc:AlternateContent xmlns:mc="http://schemas.openxmlformats.org/markup-compatibility/2006">
              <mc:Choice xmlns:v="urn:schemas-microsoft-com:vml" Requires="v">
                <p:oleObj spid="_x0000_s22575" name="方程式" r:id="rId5" imgW="152280" imgH="215640" progId="Equation.3">
                  <p:embed/>
                </p:oleObj>
              </mc:Choice>
              <mc:Fallback>
                <p:oleObj name="方程式" r:id="rId5" imgW="152280" imgH="215640" progId="Equation.3">
                  <p:embed/>
                  <p:pic>
                    <p:nvPicPr>
                      <p:cNvPr id="16" name="Object 12"/>
                      <p:cNvPicPr>
                        <a:picLocks noChangeAspect="1" noChangeArrowheads="1"/>
                      </p:cNvPicPr>
                      <p:nvPr/>
                    </p:nvPicPr>
                    <p:blipFill>
                      <a:blip r:embed="rId6"/>
                      <a:srcRect/>
                      <a:stretch>
                        <a:fillRect/>
                      </a:stretch>
                    </p:blipFill>
                    <p:spPr bwMode="auto">
                      <a:xfrm>
                        <a:off x="2932367" y="2304627"/>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2"/>
          <p:cNvGraphicFramePr>
            <a:graphicFrameLocks noChangeAspect="1"/>
          </p:cNvGraphicFramePr>
          <p:nvPr>
            <p:extLst/>
          </p:nvPr>
        </p:nvGraphicFramePr>
        <p:xfrm>
          <a:off x="2937664" y="2887357"/>
          <a:ext cx="352425" cy="461963"/>
        </p:xfrm>
        <a:graphic>
          <a:graphicData uri="http://schemas.openxmlformats.org/presentationml/2006/ole">
            <mc:AlternateContent xmlns:mc="http://schemas.openxmlformats.org/markup-compatibility/2006">
              <mc:Choice xmlns:v="urn:schemas-microsoft-com:vml" Requires="v">
                <p:oleObj spid="_x0000_s22576" name="方程式" r:id="rId7" imgW="164880" imgH="215640" progId="Equation.3">
                  <p:embed/>
                </p:oleObj>
              </mc:Choice>
              <mc:Fallback>
                <p:oleObj name="方程式" r:id="rId7" imgW="164880" imgH="215640" progId="Equation.3">
                  <p:embed/>
                  <p:pic>
                    <p:nvPicPr>
                      <p:cNvPr id="17" name="Object 12"/>
                      <p:cNvPicPr>
                        <a:picLocks noChangeAspect="1" noChangeArrowheads="1"/>
                      </p:cNvPicPr>
                      <p:nvPr/>
                    </p:nvPicPr>
                    <p:blipFill>
                      <a:blip r:embed="rId8"/>
                      <a:srcRect/>
                      <a:stretch>
                        <a:fillRect/>
                      </a:stretch>
                    </p:blipFill>
                    <p:spPr bwMode="auto">
                      <a:xfrm>
                        <a:off x="2937664" y="2887357"/>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8" name="群組 77"/>
          <p:cNvGrpSpPr/>
          <p:nvPr/>
        </p:nvGrpSpPr>
        <p:grpSpPr>
          <a:xfrm>
            <a:off x="3856137" y="1770730"/>
            <a:ext cx="1134648" cy="3130011"/>
            <a:chOff x="2332137" y="1770729"/>
            <a:chExt cx="1134648" cy="3130011"/>
          </a:xfrm>
        </p:grpSpPr>
        <p:sp>
          <p:nvSpPr>
            <p:cNvPr id="61" name="矩形 60"/>
            <p:cNvSpPr/>
            <p:nvPr/>
          </p:nvSpPr>
          <p:spPr>
            <a:xfrm>
              <a:off x="2504565"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 name="文字方塊 3"/>
            <p:cNvSpPr txBox="1"/>
            <p:nvPr/>
          </p:nvSpPr>
          <p:spPr>
            <a:xfrm>
              <a:off x="2332137" y="1770729"/>
              <a:ext cx="1134648" cy="461665"/>
            </a:xfrm>
            <a:prstGeom prst="rect">
              <a:avLst/>
            </a:prstGeom>
            <a:noFill/>
          </p:spPr>
          <p:txBody>
            <a:bodyPr wrap="square" rtlCol="0">
              <a:spAutoFit/>
            </a:bodyPr>
            <a:lstStyle/>
            <a:p>
              <a:pPr algn="ctr"/>
              <a:r>
                <a:rPr lang="en-US" altLang="zh-TW" sz="2400" dirty="0"/>
                <a:t>Layer 1</a:t>
              </a:r>
              <a:endParaRPr lang="zh-TW" altLang="en-US" sz="2400" dirty="0"/>
            </a:p>
          </p:txBody>
        </p:sp>
        <p:sp>
          <p:nvSpPr>
            <p:cNvPr id="18" name="橢圓 17"/>
            <p:cNvSpPr/>
            <p:nvPr/>
          </p:nvSpPr>
          <p:spPr>
            <a:xfrm>
              <a:off x="2601675" y="22358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9" name="橢圓 18"/>
            <p:cNvSpPr/>
            <p:nvPr/>
          </p:nvSpPr>
          <p:spPr>
            <a:xfrm>
              <a:off x="2604017" y="301444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0" name="橢圓 19"/>
            <p:cNvSpPr/>
            <p:nvPr/>
          </p:nvSpPr>
          <p:spPr>
            <a:xfrm>
              <a:off x="2592384" y="424245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文字方塊 20"/>
            <p:cNvSpPr txBox="1"/>
            <p:nvPr/>
          </p:nvSpPr>
          <p:spPr>
            <a:xfrm rot="5400000">
              <a:off x="2589637"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22" name="矩形 21"/>
          <p:cNvSpPr/>
          <p:nvPr/>
        </p:nvSpPr>
        <p:spPr>
          <a:xfrm>
            <a:off x="2923375" y="436796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23" name="Object 12"/>
          <p:cNvGraphicFramePr>
            <a:graphicFrameLocks noChangeAspect="1"/>
          </p:cNvGraphicFramePr>
          <p:nvPr>
            <p:extLst/>
          </p:nvPr>
        </p:nvGraphicFramePr>
        <p:xfrm>
          <a:off x="2921000" y="4271963"/>
          <a:ext cx="407988" cy="488950"/>
        </p:xfrm>
        <a:graphic>
          <a:graphicData uri="http://schemas.openxmlformats.org/presentationml/2006/ole">
            <mc:AlternateContent xmlns:mc="http://schemas.openxmlformats.org/markup-compatibility/2006">
              <mc:Choice xmlns:v="urn:schemas-microsoft-com:vml" Requires="v">
                <p:oleObj spid="_x0000_s22577" name="方程式" r:id="rId9" imgW="190440" imgH="228600" progId="Equation.3">
                  <p:embed/>
                </p:oleObj>
              </mc:Choice>
              <mc:Fallback>
                <p:oleObj name="方程式" r:id="rId9" imgW="190440" imgH="228600" progId="Equation.3">
                  <p:embed/>
                  <p:pic>
                    <p:nvPicPr>
                      <p:cNvPr id="23" name="Object 12"/>
                      <p:cNvPicPr>
                        <a:picLocks noChangeAspect="1" noChangeArrowheads="1"/>
                      </p:cNvPicPr>
                      <p:nvPr/>
                    </p:nvPicPr>
                    <p:blipFill>
                      <a:blip r:embed="rId10"/>
                      <a:srcRect/>
                      <a:stretch>
                        <a:fillRect/>
                      </a:stretch>
                    </p:blipFill>
                    <p:spPr bwMode="auto">
                      <a:xfrm>
                        <a:off x="2921000" y="4271963"/>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文字方塊 23"/>
          <p:cNvSpPr txBox="1"/>
          <p:nvPr/>
        </p:nvSpPr>
        <p:spPr>
          <a:xfrm rot="5400000">
            <a:off x="2799308" y="3652905"/>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79" name="群組 78"/>
          <p:cNvGrpSpPr/>
          <p:nvPr/>
        </p:nvGrpSpPr>
        <p:grpSpPr>
          <a:xfrm>
            <a:off x="5181035" y="1770729"/>
            <a:ext cx="1134648" cy="3113664"/>
            <a:chOff x="3657035" y="1770729"/>
            <a:chExt cx="1134648" cy="3113664"/>
          </a:xfrm>
        </p:grpSpPr>
        <p:sp>
          <p:nvSpPr>
            <p:cNvPr id="62" name="矩形 61"/>
            <p:cNvSpPr/>
            <p:nvPr/>
          </p:nvSpPr>
          <p:spPr>
            <a:xfrm>
              <a:off x="3830151" y="2208525"/>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5" name="文字方塊 4"/>
            <p:cNvSpPr txBox="1"/>
            <p:nvPr/>
          </p:nvSpPr>
          <p:spPr>
            <a:xfrm>
              <a:off x="3657035" y="1770729"/>
              <a:ext cx="1134648" cy="461665"/>
            </a:xfrm>
            <a:prstGeom prst="rect">
              <a:avLst/>
            </a:prstGeom>
            <a:noFill/>
          </p:spPr>
          <p:txBody>
            <a:bodyPr wrap="square" rtlCol="0">
              <a:spAutoFit/>
            </a:bodyPr>
            <a:lstStyle/>
            <a:p>
              <a:pPr algn="ctr"/>
              <a:r>
                <a:rPr lang="en-US" altLang="zh-TW" sz="2400" dirty="0"/>
                <a:t>Layer 2</a:t>
              </a:r>
              <a:endParaRPr lang="zh-TW" altLang="en-US" sz="2400" dirty="0"/>
            </a:p>
          </p:txBody>
        </p:sp>
        <p:sp>
          <p:nvSpPr>
            <p:cNvPr id="25" name="橢圓 24"/>
            <p:cNvSpPr/>
            <p:nvPr/>
          </p:nvSpPr>
          <p:spPr>
            <a:xfrm>
              <a:off x="3917237" y="22358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6" name="橢圓 25"/>
            <p:cNvSpPr/>
            <p:nvPr/>
          </p:nvSpPr>
          <p:spPr>
            <a:xfrm>
              <a:off x="3919579" y="301444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7" name="橢圓 26"/>
            <p:cNvSpPr/>
            <p:nvPr/>
          </p:nvSpPr>
          <p:spPr>
            <a:xfrm>
              <a:off x="3907946" y="424245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文字方塊 27"/>
            <p:cNvSpPr txBox="1"/>
            <p:nvPr/>
          </p:nvSpPr>
          <p:spPr>
            <a:xfrm rot="5400000">
              <a:off x="3905199"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grpSp>
        <p:nvGrpSpPr>
          <p:cNvPr id="80" name="群組 79"/>
          <p:cNvGrpSpPr/>
          <p:nvPr/>
        </p:nvGrpSpPr>
        <p:grpSpPr>
          <a:xfrm>
            <a:off x="7392381" y="1770730"/>
            <a:ext cx="1134648" cy="3130011"/>
            <a:chOff x="5868381" y="1770729"/>
            <a:chExt cx="1134648" cy="3130011"/>
          </a:xfrm>
        </p:grpSpPr>
        <p:sp>
          <p:nvSpPr>
            <p:cNvPr id="63" name="矩形 62"/>
            <p:cNvSpPr/>
            <p:nvPr/>
          </p:nvSpPr>
          <p:spPr>
            <a:xfrm>
              <a:off x="6046929"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 name="文字方塊 5"/>
            <p:cNvSpPr txBox="1"/>
            <p:nvPr/>
          </p:nvSpPr>
          <p:spPr>
            <a:xfrm>
              <a:off x="5868381" y="1770729"/>
              <a:ext cx="1134648" cy="461665"/>
            </a:xfrm>
            <a:prstGeom prst="rect">
              <a:avLst/>
            </a:prstGeom>
            <a:noFill/>
          </p:spPr>
          <p:txBody>
            <a:bodyPr wrap="square" rtlCol="0">
              <a:spAutoFit/>
            </a:bodyPr>
            <a:lstStyle/>
            <a:p>
              <a:pPr algn="ctr"/>
              <a:r>
                <a:rPr lang="en-US" altLang="zh-TW" sz="2400" dirty="0"/>
                <a:t>Layer L</a:t>
              </a:r>
              <a:endParaRPr lang="zh-TW" altLang="en-US" sz="2400" dirty="0"/>
            </a:p>
          </p:txBody>
        </p:sp>
        <p:sp>
          <p:nvSpPr>
            <p:cNvPr id="29" name="橢圓 28"/>
            <p:cNvSpPr/>
            <p:nvPr/>
          </p:nvSpPr>
          <p:spPr>
            <a:xfrm>
              <a:off x="6122773" y="2216766"/>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0" name="橢圓 29"/>
            <p:cNvSpPr/>
            <p:nvPr/>
          </p:nvSpPr>
          <p:spPr>
            <a:xfrm>
              <a:off x="6125115" y="2976675"/>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1" name="橢圓 30"/>
            <p:cNvSpPr/>
            <p:nvPr/>
          </p:nvSpPr>
          <p:spPr>
            <a:xfrm>
              <a:off x="6132143" y="422334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文字方塊 31"/>
            <p:cNvSpPr txBox="1"/>
            <p:nvPr/>
          </p:nvSpPr>
          <p:spPr>
            <a:xfrm rot="5400000">
              <a:off x="6129396" y="3642478"/>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33" name="文字方塊 32"/>
          <p:cNvSpPr txBox="1"/>
          <p:nvPr/>
        </p:nvSpPr>
        <p:spPr>
          <a:xfrm>
            <a:off x="6124124" y="219186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4" name="文字方塊 33"/>
          <p:cNvSpPr txBox="1"/>
          <p:nvPr/>
        </p:nvSpPr>
        <p:spPr>
          <a:xfrm>
            <a:off x="6131073" y="295284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5" name="文字方塊 34"/>
          <p:cNvSpPr txBox="1"/>
          <p:nvPr/>
        </p:nvSpPr>
        <p:spPr>
          <a:xfrm>
            <a:off x="6160089" y="4168184"/>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81" name="群組 80"/>
          <p:cNvGrpSpPr/>
          <p:nvPr/>
        </p:nvGrpSpPr>
        <p:grpSpPr>
          <a:xfrm>
            <a:off x="4690543" y="2522954"/>
            <a:ext cx="753037" cy="2013721"/>
            <a:chOff x="3166542" y="2522953"/>
            <a:chExt cx="753037" cy="2013721"/>
          </a:xfrm>
        </p:grpSpPr>
        <p:cxnSp>
          <p:nvCxnSpPr>
            <p:cNvPr id="36" name="直線單箭頭接點 35"/>
            <p:cNvCxnSpPr>
              <a:stCxn id="18" idx="6"/>
              <a:endCxn id="25" idx="2"/>
            </p:cNvCxnSpPr>
            <p:nvPr/>
          </p:nvCxnSpPr>
          <p:spPr>
            <a:xfrm>
              <a:off x="3175833" y="2522953"/>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a:off x="3175833" y="331470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a:off x="3166542" y="453667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19" idx="6"/>
              <a:endCxn id="25" idx="2"/>
            </p:cNvCxnSpPr>
            <p:nvPr/>
          </p:nvCxnSpPr>
          <p:spPr>
            <a:xfrm flipV="1">
              <a:off x="3178175" y="2522953"/>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a:stCxn id="18" idx="6"/>
              <a:endCxn id="26" idx="2"/>
            </p:cNvCxnSpPr>
            <p:nvPr/>
          </p:nvCxnSpPr>
          <p:spPr>
            <a:xfrm>
              <a:off x="3175833" y="2522953"/>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18" idx="6"/>
              <a:endCxn id="27" idx="2"/>
            </p:cNvCxnSpPr>
            <p:nvPr/>
          </p:nvCxnSpPr>
          <p:spPr>
            <a:xfrm>
              <a:off x="3175833" y="2522953"/>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a:stCxn id="19" idx="6"/>
              <a:endCxn id="27" idx="2"/>
            </p:cNvCxnSpPr>
            <p:nvPr/>
          </p:nvCxnSpPr>
          <p:spPr>
            <a:xfrm>
              <a:off x="3178175" y="3301523"/>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stCxn id="20" idx="6"/>
              <a:endCxn id="25" idx="2"/>
            </p:cNvCxnSpPr>
            <p:nvPr/>
          </p:nvCxnSpPr>
          <p:spPr>
            <a:xfrm flipV="1">
              <a:off x="3166542" y="2522953"/>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a:stCxn id="20" idx="6"/>
              <a:endCxn id="26" idx="2"/>
            </p:cNvCxnSpPr>
            <p:nvPr/>
          </p:nvCxnSpPr>
          <p:spPr>
            <a:xfrm flipV="1">
              <a:off x="3166542" y="3301523"/>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5" name="直線單箭頭接點 44"/>
          <p:cNvCxnSpPr>
            <a:endCxn id="18" idx="2"/>
          </p:cNvCxnSpPr>
          <p:nvPr/>
        </p:nvCxnSpPr>
        <p:spPr>
          <a:xfrm flipV="1">
            <a:off x="3266275" y="2522954"/>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a:stCxn id="15" idx="3"/>
            <a:endCxn id="19" idx="2"/>
          </p:cNvCxnSpPr>
          <p:nvPr/>
        </p:nvCxnSpPr>
        <p:spPr>
          <a:xfrm>
            <a:off x="3262569" y="2571327"/>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a:stCxn id="15" idx="3"/>
            <a:endCxn id="20" idx="2"/>
          </p:cNvCxnSpPr>
          <p:nvPr/>
        </p:nvCxnSpPr>
        <p:spPr>
          <a:xfrm>
            <a:off x="3262568" y="2571327"/>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a:stCxn id="17" idx="3"/>
            <a:endCxn id="18" idx="2"/>
          </p:cNvCxnSpPr>
          <p:nvPr/>
        </p:nvCxnSpPr>
        <p:spPr>
          <a:xfrm flipV="1">
            <a:off x="3290089" y="2522953"/>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a:stCxn id="14" idx="3"/>
            <a:endCxn id="19" idx="2"/>
          </p:cNvCxnSpPr>
          <p:nvPr/>
        </p:nvCxnSpPr>
        <p:spPr>
          <a:xfrm>
            <a:off x="3256751" y="3141657"/>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a:stCxn id="14" idx="3"/>
            <a:endCxn id="20" idx="2"/>
          </p:cNvCxnSpPr>
          <p:nvPr/>
        </p:nvCxnSpPr>
        <p:spPr>
          <a:xfrm>
            <a:off x="3256750" y="3141657"/>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a:stCxn id="23" idx="3"/>
            <a:endCxn id="18" idx="2"/>
          </p:cNvCxnSpPr>
          <p:nvPr/>
        </p:nvCxnSpPr>
        <p:spPr>
          <a:xfrm flipV="1">
            <a:off x="3328247" y="2522954"/>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a:stCxn id="23" idx="3"/>
            <a:endCxn id="19" idx="2"/>
          </p:cNvCxnSpPr>
          <p:nvPr/>
        </p:nvCxnSpPr>
        <p:spPr>
          <a:xfrm flipV="1">
            <a:off x="3301879" y="3301523"/>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a:stCxn id="23" idx="3"/>
            <a:endCxn id="20" idx="2"/>
          </p:cNvCxnSpPr>
          <p:nvPr/>
        </p:nvCxnSpPr>
        <p:spPr>
          <a:xfrm>
            <a:off x="3301878" y="4516129"/>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2" name="群組 81"/>
          <p:cNvGrpSpPr/>
          <p:nvPr/>
        </p:nvGrpSpPr>
        <p:grpSpPr>
          <a:xfrm>
            <a:off x="6881095" y="2515815"/>
            <a:ext cx="753037" cy="2013721"/>
            <a:chOff x="5357094" y="2515814"/>
            <a:chExt cx="753037" cy="2013721"/>
          </a:xfrm>
        </p:grpSpPr>
        <p:cxnSp>
          <p:nvCxnSpPr>
            <p:cNvPr id="67" name="直線單箭頭接點 66"/>
            <p:cNvCxnSpPr/>
            <p:nvPr/>
          </p:nvCxnSpPr>
          <p:spPr>
            <a:xfrm>
              <a:off x="5366385" y="251581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p:nvPr/>
          </p:nvCxnSpPr>
          <p:spPr>
            <a:xfrm>
              <a:off x="5366385" y="330756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a:off x="5357094" y="452953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p:nvPr/>
          </p:nvCxnSpPr>
          <p:spPr>
            <a:xfrm flipV="1">
              <a:off x="5368727" y="2515814"/>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p:nvPr/>
          </p:nvCxnSpPr>
          <p:spPr>
            <a:xfrm>
              <a:off x="5366385" y="2515814"/>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p:nvPr/>
          </p:nvCxnSpPr>
          <p:spPr>
            <a:xfrm>
              <a:off x="5366385" y="2515814"/>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p:nvPr/>
          </p:nvCxnSpPr>
          <p:spPr>
            <a:xfrm>
              <a:off x="5368727" y="3294384"/>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p:nvPr/>
          </p:nvCxnSpPr>
          <p:spPr>
            <a:xfrm flipV="1">
              <a:off x="5357094" y="2515814"/>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p:nvPr/>
          </p:nvCxnSpPr>
          <p:spPr>
            <a:xfrm flipV="1">
              <a:off x="5357094" y="3294384"/>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 name="矩形 8"/>
          <p:cNvSpPr/>
          <p:nvPr/>
        </p:nvSpPr>
        <p:spPr>
          <a:xfrm>
            <a:off x="3787613" y="1770730"/>
            <a:ext cx="4874405" cy="388476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文字方塊 83"/>
          <p:cNvSpPr txBox="1"/>
          <p:nvPr/>
        </p:nvSpPr>
        <p:spPr>
          <a:xfrm>
            <a:off x="8863971" y="3407165"/>
            <a:ext cx="721324" cy="584775"/>
          </a:xfrm>
          <a:prstGeom prst="rect">
            <a:avLst/>
          </a:prstGeom>
          <a:noFill/>
        </p:spPr>
        <p:txBody>
          <a:bodyPr wrap="square" rtlCol="0">
            <a:spAutoFit/>
          </a:bodyPr>
          <a:lstStyle/>
          <a:p>
            <a:r>
              <a:rPr lang="en-US" altLang="zh-TW" sz="3200" dirty="0"/>
              <a:t>“2”</a:t>
            </a:r>
            <a:endParaRPr lang="zh-TW" altLang="en-US" sz="3200" dirty="0"/>
          </a:p>
        </p:txBody>
      </p:sp>
      <p:grpSp>
        <p:nvGrpSpPr>
          <p:cNvPr id="85" name="群組 84"/>
          <p:cNvGrpSpPr/>
          <p:nvPr/>
        </p:nvGrpSpPr>
        <p:grpSpPr>
          <a:xfrm>
            <a:off x="8987186" y="2236828"/>
            <a:ext cx="642352" cy="2642877"/>
            <a:chOff x="7142066" y="1987121"/>
            <a:chExt cx="642352" cy="2642877"/>
          </a:xfrm>
        </p:grpSpPr>
        <p:sp>
          <p:nvSpPr>
            <p:cNvPr id="86" name="矩形 85"/>
            <p:cNvSpPr/>
            <p:nvPr/>
          </p:nvSpPr>
          <p:spPr>
            <a:xfrm>
              <a:off x="7142066" y="200494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87" name="文字方塊 86"/>
            <p:cNvSpPr txBox="1"/>
            <p:nvPr/>
          </p:nvSpPr>
          <p:spPr>
            <a:xfrm rot="5400000">
              <a:off x="7084256" y="350594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88" name="文字方塊 87"/>
            <p:cNvSpPr txBox="1"/>
            <p:nvPr/>
          </p:nvSpPr>
          <p:spPr>
            <a:xfrm>
              <a:off x="7153349" y="1987121"/>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89" name="文字方塊 88"/>
            <p:cNvSpPr txBox="1"/>
            <p:nvPr/>
          </p:nvSpPr>
          <p:spPr>
            <a:xfrm>
              <a:off x="7142066" y="2785341"/>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90" name="文字方塊 89"/>
            <p:cNvSpPr txBox="1"/>
            <p:nvPr/>
          </p:nvSpPr>
          <p:spPr>
            <a:xfrm>
              <a:off x="7142066" y="4051573"/>
              <a:ext cx="631069" cy="523220"/>
            </a:xfrm>
            <a:prstGeom prst="rect">
              <a:avLst/>
            </a:prstGeom>
            <a:noFill/>
          </p:spPr>
          <p:txBody>
            <a:bodyPr wrap="square" rtlCol="0">
              <a:spAutoFit/>
            </a:bodyPr>
            <a:lstStyle/>
            <a:p>
              <a:r>
                <a:rPr lang="en-US" altLang="zh-TW" sz="2800" dirty="0"/>
                <a:t>y</a:t>
              </a:r>
              <a:r>
                <a:rPr lang="en-US" altLang="zh-TW" sz="2800" baseline="-25000" dirty="0"/>
                <a:t>10</a:t>
              </a:r>
              <a:endParaRPr lang="zh-TW" altLang="en-US" sz="2800" baseline="-25000" dirty="0"/>
            </a:p>
          </p:txBody>
        </p:sp>
      </p:grpSp>
      <p:sp>
        <p:nvSpPr>
          <p:cNvPr id="91" name="文字方塊 90"/>
          <p:cNvSpPr txBox="1"/>
          <p:nvPr/>
        </p:nvSpPr>
        <p:spPr>
          <a:xfrm>
            <a:off x="9658388" y="2307584"/>
            <a:ext cx="861633"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1</a:t>
            </a:r>
            <a:endParaRPr lang="zh-TW" altLang="en-US" sz="2400" dirty="0"/>
          </a:p>
        </p:txBody>
      </p:sp>
      <p:sp>
        <p:nvSpPr>
          <p:cNvPr id="92" name="文字方塊 91"/>
          <p:cNvSpPr txBox="1"/>
          <p:nvPr/>
        </p:nvSpPr>
        <p:spPr>
          <a:xfrm>
            <a:off x="9665697" y="3088866"/>
            <a:ext cx="847013"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2</a:t>
            </a:r>
            <a:endParaRPr lang="zh-TW" altLang="en-US" sz="2400" dirty="0"/>
          </a:p>
        </p:txBody>
      </p:sp>
      <p:sp>
        <p:nvSpPr>
          <p:cNvPr id="93" name="文字方塊 92"/>
          <p:cNvSpPr txBox="1"/>
          <p:nvPr/>
        </p:nvSpPr>
        <p:spPr>
          <a:xfrm>
            <a:off x="9665696" y="4362835"/>
            <a:ext cx="834766"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0</a:t>
            </a:r>
            <a:endParaRPr lang="zh-TW" altLang="en-US" sz="2400" dirty="0"/>
          </a:p>
        </p:txBody>
      </p:sp>
      <p:sp>
        <p:nvSpPr>
          <p:cNvPr id="94" name="文字方塊 93"/>
          <p:cNvSpPr txBox="1"/>
          <p:nvPr/>
        </p:nvSpPr>
        <p:spPr>
          <a:xfrm rot="5400000">
            <a:off x="9798392" y="374563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83" name="文字方塊 82"/>
          <p:cNvSpPr txBox="1"/>
          <p:nvPr/>
        </p:nvSpPr>
        <p:spPr>
          <a:xfrm>
            <a:off x="3941274" y="2975931"/>
            <a:ext cx="4608618" cy="138499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A function set containing the candidates for </a:t>
            </a:r>
          </a:p>
          <a:p>
            <a:pPr algn="ctr"/>
            <a:r>
              <a:rPr lang="en-US" altLang="zh-TW" sz="2800" dirty="0"/>
              <a:t>Handwriting Digit Recognition</a:t>
            </a:r>
            <a:endParaRPr lang="zh-TW" altLang="en-US" sz="2800" dirty="0"/>
          </a:p>
        </p:txBody>
      </p:sp>
      <p:sp>
        <p:nvSpPr>
          <p:cNvPr id="56" name="文字方塊 55"/>
          <p:cNvSpPr txBox="1"/>
          <p:nvPr/>
        </p:nvSpPr>
        <p:spPr>
          <a:xfrm>
            <a:off x="2917758" y="5761358"/>
            <a:ext cx="6625955" cy="954107"/>
          </a:xfrm>
          <a:prstGeom prst="rect">
            <a:avLst/>
          </a:prstGeom>
          <a:noFill/>
        </p:spPr>
        <p:txBody>
          <a:bodyPr wrap="square" rtlCol="0">
            <a:spAutoFit/>
          </a:bodyPr>
          <a:lstStyle/>
          <a:p>
            <a:r>
              <a:rPr lang="en-US" altLang="zh-TW" sz="2800" dirty="0">
                <a:solidFill>
                  <a:srgbClr val="FF0000"/>
                </a:solidFill>
              </a:rPr>
              <a:t>You need to decide the network structure to let a good function in your function set.</a:t>
            </a:r>
            <a:endParaRPr lang="zh-TW" altLang="en-US" sz="2800" dirty="0">
              <a:solidFill>
                <a:srgbClr val="FF0000"/>
              </a:solidFill>
            </a:endParaRPr>
          </a:p>
        </p:txBody>
      </p:sp>
    </p:spTree>
    <p:extLst>
      <p:ext uri="{BB962C8B-B14F-4D97-AF65-F5344CB8AC3E}">
        <p14:creationId xmlns:p14="http://schemas.microsoft.com/office/powerpoint/2010/main" val="1201470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1" grpId="0" animBg="1"/>
      <p:bldP spid="92" grpId="0" animBg="1"/>
      <p:bldP spid="93" grpId="0" animBg="1"/>
      <p:bldP spid="94" grpId="0"/>
      <p:bldP spid="83" grpId="0" animBg="1"/>
      <p:bldP spid="5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FAQ</a:t>
            </a:r>
            <a:endParaRPr lang="zh-TW" altLang="en-US" dirty="0"/>
          </a:p>
        </p:txBody>
      </p:sp>
      <p:sp>
        <p:nvSpPr>
          <p:cNvPr id="3" name="內容版面配置區 2"/>
          <p:cNvSpPr>
            <a:spLocks noGrp="1"/>
          </p:cNvSpPr>
          <p:nvPr>
            <p:ph idx="1"/>
          </p:nvPr>
        </p:nvSpPr>
        <p:spPr/>
        <p:txBody>
          <a:bodyPr/>
          <a:lstStyle/>
          <a:p>
            <a:endParaRPr lang="en-US" altLang="zh-TW" dirty="0"/>
          </a:p>
          <a:p>
            <a:endParaRPr lang="en-US" altLang="zh-TW" dirty="0"/>
          </a:p>
          <a:p>
            <a:r>
              <a:rPr lang="en-US" altLang="zh-TW" dirty="0"/>
              <a:t>Q: How many layers? How many neurons for each layer?</a:t>
            </a:r>
            <a:endParaRPr lang="zh-TW" altLang="en-US" dirty="0"/>
          </a:p>
          <a:p>
            <a:endParaRPr lang="en-US" altLang="zh-TW" dirty="0"/>
          </a:p>
          <a:p>
            <a:r>
              <a:rPr lang="en-US" altLang="zh-TW" dirty="0"/>
              <a:t>Q: Can the structure be automatically determined?</a:t>
            </a:r>
          </a:p>
          <a:p>
            <a:pPr lvl="1"/>
            <a:r>
              <a:rPr lang="en-US" altLang="zh-TW" dirty="0"/>
              <a:t>E.g. Evolutionary Artificial Neural Networks</a:t>
            </a:r>
          </a:p>
          <a:p>
            <a:r>
              <a:rPr lang="en-US" altLang="zh-TW" dirty="0"/>
              <a:t>Q: Can we design the network structure?</a:t>
            </a:r>
            <a:endParaRPr lang="zh-TW" altLang="en-US" dirty="0"/>
          </a:p>
          <a:p>
            <a:endParaRPr lang="zh-TW" altLang="en-US" dirty="0"/>
          </a:p>
          <a:p>
            <a:endParaRPr lang="zh-TW" altLang="en-US" dirty="0"/>
          </a:p>
        </p:txBody>
      </p:sp>
      <p:pic>
        <p:nvPicPr>
          <p:cNvPr id="6" name="圖片 5"/>
          <p:cNvPicPr>
            <a:picLocks noChangeAspect="1"/>
          </p:cNvPicPr>
          <p:nvPr/>
        </p:nvPicPr>
        <p:blipFill>
          <a:blip r:embed="rId2"/>
          <a:stretch>
            <a:fillRect/>
          </a:stretch>
        </p:blipFill>
        <p:spPr>
          <a:xfrm>
            <a:off x="5584062" y="222704"/>
            <a:ext cx="4455289" cy="2433411"/>
          </a:xfrm>
          <a:prstGeom prst="rect">
            <a:avLst/>
          </a:prstGeom>
        </p:spPr>
      </p:pic>
      <p:grpSp>
        <p:nvGrpSpPr>
          <p:cNvPr id="5" name="群組 4"/>
          <p:cNvGrpSpPr/>
          <p:nvPr/>
        </p:nvGrpSpPr>
        <p:grpSpPr>
          <a:xfrm>
            <a:off x="3839835" y="3501470"/>
            <a:ext cx="5731531" cy="557881"/>
            <a:chOff x="1729539" y="2853872"/>
            <a:chExt cx="5731531" cy="557881"/>
          </a:xfrm>
        </p:grpSpPr>
        <p:sp>
          <p:nvSpPr>
            <p:cNvPr id="7" name="文字方塊 6"/>
            <p:cNvSpPr txBox="1"/>
            <p:nvPr/>
          </p:nvSpPr>
          <p:spPr>
            <a:xfrm>
              <a:off x="1729539" y="2888533"/>
              <a:ext cx="2446855" cy="523220"/>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US" altLang="zh-TW" sz="2800" dirty="0"/>
                <a:t>Trial and Error</a:t>
              </a:r>
              <a:endParaRPr lang="zh-TW" altLang="en-US" sz="2800" dirty="0"/>
            </a:p>
          </p:txBody>
        </p:sp>
        <p:sp>
          <p:nvSpPr>
            <p:cNvPr id="8" name="文字方塊 7"/>
            <p:cNvSpPr txBox="1"/>
            <p:nvPr/>
          </p:nvSpPr>
          <p:spPr>
            <a:xfrm>
              <a:off x="5014215" y="2882998"/>
              <a:ext cx="2446855" cy="523220"/>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r>
                <a:rPr lang="en-US" altLang="zh-TW" sz="2800" dirty="0"/>
                <a:t>Intuition</a:t>
              </a:r>
              <a:endParaRPr lang="zh-TW" altLang="en-US" sz="2800" dirty="0"/>
            </a:p>
          </p:txBody>
        </p:sp>
        <p:sp>
          <p:nvSpPr>
            <p:cNvPr id="9" name="文字方塊 8"/>
            <p:cNvSpPr txBox="1"/>
            <p:nvPr/>
          </p:nvSpPr>
          <p:spPr>
            <a:xfrm>
              <a:off x="4244315" y="2853872"/>
              <a:ext cx="688705"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10" name="文字方塊 9"/>
          <p:cNvSpPr txBox="1"/>
          <p:nvPr/>
        </p:nvSpPr>
        <p:spPr>
          <a:xfrm>
            <a:off x="3839835" y="5796105"/>
            <a:ext cx="5731531" cy="523220"/>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altLang="zh-TW" sz="2800" dirty="0"/>
              <a:t>Convolutional Neural Network (CNN)</a:t>
            </a:r>
            <a:endParaRPr lang="zh-TW" altLang="en-US" sz="2800" dirty="0"/>
          </a:p>
        </p:txBody>
      </p:sp>
    </p:spTree>
    <p:extLst>
      <p:ext uri="{BB962C8B-B14F-4D97-AF65-F5344CB8AC3E}">
        <p14:creationId xmlns:p14="http://schemas.microsoft.com/office/powerpoint/2010/main" val="389197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Deep learning </a:t>
            </a:r>
            <a:br>
              <a:rPr lang="en-US" altLang="zh-TW" dirty="0"/>
            </a:br>
            <a:r>
              <a:rPr lang="en-US" altLang="zh-TW" dirty="0"/>
              <a:t>attracts lots of attention.</a:t>
            </a:r>
            <a:endParaRPr lang="zh-TW" altLang="en-US" dirty="0"/>
          </a:p>
        </p:txBody>
      </p:sp>
      <p:sp>
        <p:nvSpPr>
          <p:cNvPr id="3" name="內容版面配置區 2"/>
          <p:cNvSpPr>
            <a:spLocks noGrp="1"/>
          </p:cNvSpPr>
          <p:nvPr>
            <p:ph idx="1"/>
          </p:nvPr>
        </p:nvSpPr>
        <p:spPr/>
        <p:txBody>
          <a:bodyPr/>
          <a:lstStyle/>
          <a:p>
            <a:r>
              <a:rPr lang="en-US" altLang="zh-TW" dirty="0"/>
              <a:t>I believe you have seen lots of exciting results before.</a:t>
            </a:r>
            <a:endParaRPr lang="zh-TW" altLang="en-US" dirty="0"/>
          </a:p>
          <a:p>
            <a:endParaRPr lang="zh-TW" altLang="en-US" dirty="0"/>
          </a:p>
        </p:txBody>
      </p:sp>
      <p:pic>
        <p:nvPicPr>
          <p:cNvPr id="82946" name="Picture 2" descr="Deep learning trends at Google. Source: SIGMOD/Jeff De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3602" y="2775281"/>
            <a:ext cx="5844812" cy="340168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541640" y="6206460"/>
            <a:ext cx="7125649" cy="369332"/>
          </a:xfrm>
          <a:prstGeom prst="rect">
            <a:avLst/>
          </a:prstGeom>
        </p:spPr>
        <p:txBody>
          <a:bodyPr wrap="square">
            <a:spAutoFit/>
          </a:bodyPr>
          <a:lstStyle/>
          <a:p>
            <a:pPr algn="ctr"/>
            <a:r>
              <a:rPr lang="en-US" altLang="zh-TW" dirty="0">
                <a:solidFill>
                  <a:srgbClr val="000000"/>
                </a:solidFill>
                <a:latin typeface="arial" panose="020B0604020202020204" pitchFamily="34" charset="0"/>
              </a:rPr>
              <a:t>Deep learning trends at Google. Source: SIGMOD 2016/Jeff Dean</a:t>
            </a:r>
            <a:endParaRPr lang="zh-TW" altLang="en-US" dirty="0"/>
          </a:p>
        </p:txBody>
      </p:sp>
    </p:spTree>
    <p:extLst>
      <p:ext uri="{BB962C8B-B14F-4D97-AF65-F5344CB8AC3E}">
        <p14:creationId xmlns:p14="http://schemas.microsoft.com/office/powerpoint/2010/main" val="420941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9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ph idx="1"/>
            <p:extLst/>
          </p:nvPr>
        </p:nvGraphicFramePr>
        <p:xfrm>
          <a:off x="2152650" y="576689"/>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標題 1"/>
          <p:cNvSpPr>
            <a:spLocks noGrp="1"/>
          </p:cNvSpPr>
          <p:nvPr>
            <p:ph type="title"/>
          </p:nvPr>
        </p:nvSpPr>
        <p:spPr/>
        <p:txBody>
          <a:bodyPr/>
          <a:lstStyle/>
          <a:p>
            <a:r>
              <a:rPr lang="en-US" altLang="zh-TW" dirty="0"/>
              <a:t>Three Steps for Deep Learning</a:t>
            </a:r>
            <a:endParaRPr lang="zh-TW" altLang="en-US" dirty="0"/>
          </a:p>
        </p:txBody>
      </p:sp>
      <p:pic>
        <p:nvPicPr>
          <p:cNvPr id="9" name="Picture 2" descr="http://cdc.tencent.com/wp-content/uploads/2011/03/banner12.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2507" y="4272943"/>
            <a:ext cx="6344865" cy="224714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109012" y="3752285"/>
            <a:ext cx="3986989" cy="461665"/>
          </a:xfrm>
          <a:prstGeom prst="rect">
            <a:avLst/>
          </a:prstGeom>
        </p:spPr>
        <p:txBody>
          <a:bodyPr wrap="none">
            <a:spAutoFit/>
          </a:bodyPr>
          <a:lstStyle/>
          <a:p>
            <a:r>
              <a:rPr lang="en-US" altLang="zh-TW" sz="2400" dirty="0"/>
              <a:t>Deep Learning is so simple ……</a:t>
            </a:r>
            <a:endParaRPr lang="zh-TW" altLang="en-US" sz="2400" dirty="0"/>
          </a:p>
        </p:txBody>
      </p:sp>
      <p:sp>
        <p:nvSpPr>
          <p:cNvPr id="7" name="矩形 6"/>
          <p:cNvSpPr/>
          <p:nvPr/>
        </p:nvSpPr>
        <p:spPr>
          <a:xfrm>
            <a:off x="4966138" y="1902674"/>
            <a:ext cx="2259724" cy="168706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2255989" y="2580665"/>
            <a:ext cx="1860273" cy="95410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Neural </a:t>
            </a:r>
          </a:p>
          <a:p>
            <a:pPr algn="ctr"/>
            <a:r>
              <a:rPr lang="en-US" altLang="zh-TW" sz="2800" dirty="0"/>
              <a:t>Network</a:t>
            </a:r>
            <a:endParaRPr lang="zh-TW" altLang="en-US" sz="2800" dirty="0"/>
          </a:p>
        </p:txBody>
      </p:sp>
    </p:spTree>
    <p:extLst>
      <p:ext uri="{BB962C8B-B14F-4D97-AF65-F5344CB8AC3E}">
        <p14:creationId xmlns:p14="http://schemas.microsoft.com/office/powerpoint/2010/main" val="21396419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Loss for an Example</a:t>
            </a:r>
            <a:endParaRPr lang="zh-TW" altLang="en-US" dirty="0"/>
          </a:p>
        </p:txBody>
      </p:sp>
      <p:sp>
        <p:nvSpPr>
          <p:cNvPr id="34" name="矩形 33"/>
          <p:cNvSpPr/>
          <p:nvPr/>
        </p:nvSpPr>
        <p:spPr>
          <a:xfrm>
            <a:off x="7499179" y="2655050"/>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35" name="矩形 34"/>
          <p:cNvSpPr/>
          <p:nvPr/>
        </p:nvSpPr>
        <p:spPr>
          <a:xfrm>
            <a:off x="4341906" y="2642789"/>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0" name="矩形 39"/>
          <p:cNvSpPr/>
          <p:nvPr/>
        </p:nvSpPr>
        <p:spPr>
          <a:xfrm>
            <a:off x="3158804" y="2670430"/>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43" name="直線單箭頭接點 42"/>
          <p:cNvCxnSpPr/>
          <p:nvPr/>
        </p:nvCxnSpPr>
        <p:spPr>
          <a:xfrm>
            <a:off x="6805458" y="3691209"/>
            <a:ext cx="6344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p:nvPr/>
        </p:nvCxnSpPr>
        <p:spPr>
          <a:xfrm>
            <a:off x="6914774" y="4937099"/>
            <a:ext cx="52515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a:off x="6781574" y="2912406"/>
            <a:ext cx="65835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3227191" y="338812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7" name="矩形 46"/>
          <p:cNvSpPr/>
          <p:nvPr/>
        </p:nvSpPr>
        <p:spPr>
          <a:xfrm>
            <a:off x="3233009" y="2817794"/>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49" name="Object 12"/>
          <p:cNvGraphicFramePr>
            <a:graphicFrameLocks noChangeAspect="1"/>
          </p:cNvGraphicFramePr>
          <p:nvPr>
            <p:extLst/>
          </p:nvPr>
        </p:nvGraphicFramePr>
        <p:xfrm>
          <a:off x="3245708" y="2722544"/>
          <a:ext cx="325438" cy="461962"/>
        </p:xfrm>
        <a:graphic>
          <a:graphicData uri="http://schemas.openxmlformats.org/presentationml/2006/ole">
            <mc:AlternateContent xmlns:mc="http://schemas.openxmlformats.org/markup-compatibility/2006">
              <mc:Choice xmlns:v="urn:schemas-microsoft-com:vml" Requires="v">
                <p:oleObj spid="_x0000_s23599" name="方程式" r:id="rId4" imgW="152280" imgH="215640" progId="Equation.3">
                  <p:embed/>
                </p:oleObj>
              </mc:Choice>
              <mc:Fallback>
                <p:oleObj name="方程式" r:id="rId4" imgW="152280" imgH="215640" progId="Equation.3">
                  <p:embed/>
                  <p:pic>
                    <p:nvPicPr>
                      <p:cNvPr id="49" name="Object 12"/>
                      <p:cNvPicPr>
                        <a:picLocks noChangeAspect="1" noChangeArrowheads="1"/>
                      </p:cNvPicPr>
                      <p:nvPr/>
                    </p:nvPicPr>
                    <p:blipFill>
                      <a:blip r:embed="rId5"/>
                      <a:srcRect/>
                      <a:stretch>
                        <a:fillRect/>
                      </a:stretch>
                    </p:blipFill>
                    <p:spPr bwMode="auto">
                      <a:xfrm>
                        <a:off x="3245708" y="2722544"/>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 name="Object 12"/>
          <p:cNvGraphicFramePr>
            <a:graphicFrameLocks noChangeAspect="1"/>
          </p:cNvGraphicFramePr>
          <p:nvPr>
            <p:extLst/>
          </p:nvPr>
        </p:nvGraphicFramePr>
        <p:xfrm>
          <a:off x="3251005" y="3305274"/>
          <a:ext cx="352425" cy="461963"/>
        </p:xfrm>
        <a:graphic>
          <a:graphicData uri="http://schemas.openxmlformats.org/presentationml/2006/ole">
            <mc:AlternateContent xmlns:mc="http://schemas.openxmlformats.org/markup-compatibility/2006">
              <mc:Choice xmlns:v="urn:schemas-microsoft-com:vml" Requires="v">
                <p:oleObj spid="_x0000_s23600" name="方程式" r:id="rId6" imgW="164880" imgH="215640" progId="Equation.3">
                  <p:embed/>
                </p:oleObj>
              </mc:Choice>
              <mc:Fallback>
                <p:oleObj name="方程式" r:id="rId6" imgW="164880" imgH="215640" progId="Equation.3">
                  <p:embed/>
                  <p:pic>
                    <p:nvPicPr>
                      <p:cNvPr id="52" name="Object 12"/>
                      <p:cNvPicPr>
                        <a:picLocks noChangeAspect="1" noChangeArrowheads="1"/>
                      </p:cNvPicPr>
                      <p:nvPr/>
                    </p:nvPicPr>
                    <p:blipFill>
                      <a:blip r:embed="rId7"/>
                      <a:srcRect/>
                      <a:stretch>
                        <a:fillRect/>
                      </a:stretch>
                    </p:blipFill>
                    <p:spPr bwMode="auto">
                      <a:xfrm>
                        <a:off x="3251005" y="3305274"/>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 name="橢圓 52"/>
          <p:cNvSpPr/>
          <p:nvPr/>
        </p:nvSpPr>
        <p:spPr>
          <a:xfrm>
            <a:off x="4439016" y="2653791"/>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4" name="橢圓 53"/>
          <p:cNvSpPr/>
          <p:nvPr/>
        </p:nvSpPr>
        <p:spPr>
          <a:xfrm>
            <a:off x="4441358" y="3432361"/>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5" name="橢圓 54"/>
          <p:cNvSpPr/>
          <p:nvPr/>
        </p:nvSpPr>
        <p:spPr>
          <a:xfrm>
            <a:off x="4429725" y="466037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6" name="文字方塊 55"/>
          <p:cNvSpPr txBox="1"/>
          <p:nvPr/>
        </p:nvSpPr>
        <p:spPr>
          <a:xfrm rot="5400000">
            <a:off x="4426979" y="4082666"/>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59" name="矩形 58"/>
          <p:cNvSpPr/>
          <p:nvPr/>
        </p:nvSpPr>
        <p:spPr>
          <a:xfrm>
            <a:off x="3236716" y="4785880"/>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62" name="Object 12"/>
          <p:cNvGraphicFramePr>
            <a:graphicFrameLocks noChangeAspect="1"/>
          </p:cNvGraphicFramePr>
          <p:nvPr>
            <p:extLst/>
          </p:nvPr>
        </p:nvGraphicFramePr>
        <p:xfrm>
          <a:off x="3164793" y="4689113"/>
          <a:ext cx="544512" cy="488950"/>
        </p:xfrm>
        <a:graphic>
          <a:graphicData uri="http://schemas.openxmlformats.org/presentationml/2006/ole">
            <mc:AlternateContent xmlns:mc="http://schemas.openxmlformats.org/markup-compatibility/2006">
              <mc:Choice xmlns:v="urn:schemas-microsoft-com:vml" Requires="v">
                <p:oleObj spid="_x0000_s23601" name="方程式" r:id="rId8" imgW="253800" imgH="228600" progId="Equation.3">
                  <p:embed/>
                </p:oleObj>
              </mc:Choice>
              <mc:Fallback>
                <p:oleObj name="方程式" r:id="rId8" imgW="253800" imgH="228600" progId="Equation.3">
                  <p:embed/>
                  <p:pic>
                    <p:nvPicPr>
                      <p:cNvPr id="62" name="Object 12"/>
                      <p:cNvPicPr>
                        <a:picLocks noChangeAspect="1" noChangeArrowheads="1"/>
                      </p:cNvPicPr>
                      <p:nvPr/>
                    </p:nvPicPr>
                    <p:blipFill>
                      <a:blip r:embed="rId9"/>
                      <a:srcRect/>
                      <a:stretch>
                        <a:fillRect/>
                      </a:stretch>
                    </p:blipFill>
                    <p:spPr bwMode="auto">
                      <a:xfrm>
                        <a:off x="3164793" y="4689113"/>
                        <a:ext cx="544512"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3" name="文字方塊 62"/>
          <p:cNvSpPr txBox="1"/>
          <p:nvPr/>
        </p:nvSpPr>
        <p:spPr>
          <a:xfrm rot="5400000">
            <a:off x="3112649" y="407082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2" name="文字方塊 71"/>
          <p:cNvSpPr txBox="1"/>
          <p:nvPr/>
        </p:nvSpPr>
        <p:spPr>
          <a:xfrm>
            <a:off x="5666224" y="259520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3" name="文字方塊 72"/>
          <p:cNvSpPr txBox="1"/>
          <p:nvPr/>
        </p:nvSpPr>
        <p:spPr>
          <a:xfrm>
            <a:off x="5683847" y="3380706"/>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4" name="文字方塊 73"/>
          <p:cNvSpPr txBox="1"/>
          <p:nvPr/>
        </p:nvSpPr>
        <p:spPr>
          <a:xfrm>
            <a:off x="5696027" y="4636998"/>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75" name="直線單箭頭接點 74"/>
          <p:cNvCxnSpPr>
            <a:stCxn id="53" idx="6"/>
          </p:cNvCxnSpPr>
          <p:nvPr/>
        </p:nvCxnSpPr>
        <p:spPr>
          <a:xfrm>
            <a:off x="5013174" y="2940870"/>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p:nvPr/>
        </p:nvCxnSpPr>
        <p:spPr>
          <a:xfrm>
            <a:off x="5013174" y="3732622"/>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p:nvPr/>
        </p:nvCxnSpPr>
        <p:spPr>
          <a:xfrm>
            <a:off x="5003883" y="4954591"/>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p:cNvCxnSpPr>
            <a:stCxn id="54" idx="6"/>
          </p:cNvCxnSpPr>
          <p:nvPr/>
        </p:nvCxnSpPr>
        <p:spPr>
          <a:xfrm flipV="1">
            <a:off x="5015516" y="2940870"/>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a:stCxn id="53" idx="6"/>
          </p:cNvCxnSpPr>
          <p:nvPr/>
        </p:nvCxnSpPr>
        <p:spPr>
          <a:xfrm>
            <a:off x="5013174" y="2940870"/>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a:stCxn id="53" idx="6"/>
          </p:cNvCxnSpPr>
          <p:nvPr/>
        </p:nvCxnSpPr>
        <p:spPr>
          <a:xfrm>
            <a:off x="5013175" y="2940870"/>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a:stCxn id="54" idx="6"/>
          </p:cNvCxnSpPr>
          <p:nvPr/>
        </p:nvCxnSpPr>
        <p:spPr>
          <a:xfrm>
            <a:off x="5015517" y="3719440"/>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stCxn id="55" idx="6"/>
          </p:cNvCxnSpPr>
          <p:nvPr/>
        </p:nvCxnSpPr>
        <p:spPr>
          <a:xfrm flipV="1">
            <a:off x="5003884" y="2940870"/>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p:cNvCxnSpPr>
            <a:stCxn id="55" idx="6"/>
          </p:cNvCxnSpPr>
          <p:nvPr/>
        </p:nvCxnSpPr>
        <p:spPr>
          <a:xfrm flipV="1">
            <a:off x="5003884" y="3719440"/>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a:endCxn id="53" idx="2"/>
          </p:cNvCxnSpPr>
          <p:nvPr/>
        </p:nvCxnSpPr>
        <p:spPr>
          <a:xfrm flipV="1">
            <a:off x="3579616" y="2940871"/>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p:cNvCxnSpPr>
            <a:stCxn id="47" idx="3"/>
            <a:endCxn id="54" idx="2"/>
          </p:cNvCxnSpPr>
          <p:nvPr/>
        </p:nvCxnSpPr>
        <p:spPr>
          <a:xfrm>
            <a:off x="3575910" y="2989244"/>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p:cNvCxnSpPr>
            <a:stCxn id="47" idx="3"/>
            <a:endCxn id="55" idx="2"/>
          </p:cNvCxnSpPr>
          <p:nvPr/>
        </p:nvCxnSpPr>
        <p:spPr>
          <a:xfrm>
            <a:off x="3575909" y="2989244"/>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a:stCxn id="52" idx="3"/>
            <a:endCxn id="53" idx="2"/>
          </p:cNvCxnSpPr>
          <p:nvPr/>
        </p:nvCxnSpPr>
        <p:spPr>
          <a:xfrm flipV="1">
            <a:off x="3603430" y="2940870"/>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p:cNvCxnSpPr>
            <a:stCxn id="46" idx="3"/>
            <a:endCxn id="54" idx="2"/>
          </p:cNvCxnSpPr>
          <p:nvPr/>
        </p:nvCxnSpPr>
        <p:spPr>
          <a:xfrm>
            <a:off x="3570092" y="3559574"/>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a:stCxn id="46" idx="3"/>
            <a:endCxn id="55" idx="2"/>
          </p:cNvCxnSpPr>
          <p:nvPr/>
        </p:nvCxnSpPr>
        <p:spPr>
          <a:xfrm>
            <a:off x="3570091" y="3559574"/>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a:stCxn id="62" idx="3"/>
            <a:endCxn id="53" idx="2"/>
          </p:cNvCxnSpPr>
          <p:nvPr/>
        </p:nvCxnSpPr>
        <p:spPr>
          <a:xfrm flipV="1">
            <a:off x="3641588" y="2940871"/>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a:stCxn id="62" idx="3"/>
            <a:endCxn id="54" idx="2"/>
          </p:cNvCxnSpPr>
          <p:nvPr/>
        </p:nvCxnSpPr>
        <p:spPr>
          <a:xfrm flipV="1">
            <a:off x="3615220" y="3719440"/>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a:stCxn id="62" idx="3"/>
            <a:endCxn id="55" idx="2"/>
          </p:cNvCxnSpPr>
          <p:nvPr/>
        </p:nvCxnSpPr>
        <p:spPr>
          <a:xfrm>
            <a:off x="3615219" y="4934046"/>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文字方塊 92"/>
          <p:cNvSpPr txBox="1"/>
          <p:nvPr/>
        </p:nvSpPr>
        <p:spPr>
          <a:xfrm rot="5400000">
            <a:off x="7441369" y="4156046"/>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94" name="文字方塊 93"/>
          <p:cNvSpPr txBox="1"/>
          <p:nvPr/>
        </p:nvSpPr>
        <p:spPr>
          <a:xfrm>
            <a:off x="7510462" y="2637225"/>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95" name="文字方塊 94"/>
          <p:cNvSpPr txBox="1"/>
          <p:nvPr/>
        </p:nvSpPr>
        <p:spPr>
          <a:xfrm>
            <a:off x="7531560" y="3445534"/>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96" name="文字方塊 95"/>
          <p:cNvSpPr txBox="1"/>
          <p:nvPr/>
        </p:nvSpPr>
        <p:spPr>
          <a:xfrm>
            <a:off x="7499179" y="4701677"/>
            <a:ext cx="631069" cy="523220"/>
          </a:xfrm>
          <a:prstGeom prst="rect">
            <a:avLst/>
          </a:prstGeom>
          <a:noFill/>
        </p:spPr>
        <p:txBody>
          <a:bodyPr wrap="square" rtlCol="0">
            <a:spAutoFit/>
          </a:bodyPr>
          <a:lstStyle/>
          <a:p>
            <a:r>
              <a:rPr lang="en-US" altLang="zh-TW" sz="2800" dirty="0"/>
              <a:t>y</a:t>
            </a:r>
            <a:r>
              <a:rPr lang="en-US" altLang="zh-TW" sz="2800" baseline="-25000" dirty="0"/>
              <a:t>10</a:t>
            </a:r>
            <a:endParaRPr lang="zh-TW" altLang="en-US" sz="2800" baseline="-25000" dirty="0"/>
          </a:p>
        </p:txBody>
      </p:sp>
      <p:sp>
        <p:nvSpPr>
          <p:cNvPr id="9" name="文字方塊 8"/>
          <p:cNvSpPr txBox="1"/>
          <p:nvPr/>
        </p:nvSpPr>
        <p:spPr>
          <a:xfrm>
            <a:off x="4761501" y="3717468"/>
            <a:ext cx="65" cy="276999"/>
          </a:xfrm>
          <a:prstGeom prst="rect">
            <a:avLst/>
          </a:prstGeom>
          <a:noFill/>
        </p:spPr>
        <p:txBody>
          <a:bodyPr wrap="none" lIns="0" tIns="0" rIns="0" bIns="0" rtlCol="0">
            <a:spAutoFit/>
          </a:bodyPr>
          <a:lstStyle/>
          <a:p>
            <a:endParaRPr lang="zh-TW" altLang="en-US" dirty="0"/>
          </a:p>
        </p:txBody>
      </p:sp>
      <p:sp>
        <p:nvSpPr>
          <p:cNvPr id="71" name="文字方塊 70"/>
          <p:cNvSpPr txBox="1"/>
          <p:nvPr/>
        </p:nvSpPr>
        <p:spPr>
          <a:xfrm>
            <a:off x="8100551" y="4109753"/>
            <a:ext cx="1154637" cy="83099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Cross</a:t>
            </a:r>
          </a:p>
          <a:p>
            <a:pPr algn="ctr"/>
            <a:r>
              <a:rPr lang="en-US" altLang="zh-TW" sz="2400" dirty="0"/>
              <a:t>Entropy</a:t>
            </a:r>
          </a:p>
        </p:txBody>
      </p:sp>
      <p:pic>
        <p:nvPicPr>
          <p:cNvPr id="102" name="圖片 101"/>
          <p:cNvPicPr preferRelativeResize="0">
            <a:picLocks/>
          </p:cNvPicPr>
          <p:nvPr/>
        </p:nvPicPr>
        <p:blipFill>
          <a:blip r:embed="rId10"/>
          <a:stretch>
            <a:fillRect/>
          </a:stretch>
        </p:blipFill>
        <p:spPr>
          <a:xfrm>
            <a:off x="5414841" y="1695524"/>
            <a:ext cx="720000" cy="720000"/>
          </a:xfrm>
          <a:prstGeom prst="rect">
            <a:avLst/>
          </a:prstGeom>
          <a:ln w="38100">
            <a:solidFill>
              <a:schemeClr val="tx1"/>
            </a:solidFill>
          </a:ln>
        </p:spPr>
      </p:pic>
      <p:sp>
        <p:nvSpPr>
          <p:cNvPr id="103" name="文字方塊 102"/>
          <p:cNvSpPr txBox="1"/>
          <p:nvPr/>
        </p:nvSpPr>
        <p:spPr>
          <a:xfrm>
            <a:off x="6217568" y="1784585"/>
            <a:ext cx="654853" cy="523220"/>
          </a:xfrm>
          <a:prstGeom prst="rect">
            <a:avLst/>
          </a:prstGeom>
          <a:noFill/>
        </p:spPr>
        <p:txBody>
          <a:bodyPr wrap="square" rtlCol="0">
            <a:spAutoFit/>
          </a:bodyPr>
          <a:lstStyle/>
          <a:p>
            <a:r>
              <a:rPr lang="en-US" altLang="zh-TW" sz="2800" dirty="0"/>
              <a:t>“1”</a:t>
            </a:r>
            <a:endParaRPr lang="zh-TW" altLang="en-US" sz="2800" dirty="0"/>
          </a:p>
        </p:txBody>
      </p:sp>
      <p:pic>
        <p:nvPicPr>
          <p:cNvPr id="108" name="圖片 107"/>
          <p:cNvPicPr preferRelativeResize="0">
            <a:picLocks/>
          </p:cNvPicPr>
          <p:nvPr/>
        </p:nvPicPr>
        <p:blipFill>
          <a:blip r:embed="rId10"/>
          <a:stretch>
            <a:fillRect/>
          </a:stretch>
        </p:blipFill>
        <p:spPr>
          <a:xfrm>
            <a:off x="2141004" y="3646519"/>
            <a:ext cx="720000" cy="720000"/>
          </a:xfrm>
          <a:prstGeom prst="rect">
            <a:avLst/>
          </a:prstGeom>
          <a:ln w="38100">
            <a:solidFill>
              <a:schemeClr val="tx1"/>
            </a:solidFill>
          </a:ln>
        </p:spPr>
      </p:pic>
      <p:sp>
        <p:nvSpPr>
          <p:cNvPr id="110" name="矩形 109"/>
          <p:cNvSpPr/>
          <p:nvPr/>
        </p:nvSpPr>
        <p:spPr>
          <a:xfrm>
            <a:off x="9313245" y="2657294"/>
            <a:ext cx="498951" cy="2625052"/>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11" name="文字方塊 110"/>
          <p:cNvSpPr txBox="1"/>
          <p:nvPr/>
        </p:nvSpPr>
        <p:spPr>
          <a:xfrm rot="5400000">
            <a:off x="9761056" y="4091773"/>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2" name="文字方塊 111"/>
          <p:cNvSpPr txBox="1"/>
          <p:nvPr/>
        </p:nvSpPr>
        <p:spPr>
          <a:xfrm>
            <a:off x="9751211" y="2626237"/>
            <a:ext cx="631069" cy="523220"/>
          </a:xfrm>
          <a:prstGeom prst="rect">
            <a:avLst/>
          </a:prstGeom>
          <a:noFill/>
        </p:spPr>
        <p:txBody>
          <a:bodyPr wrap="square" rtlCol="0">
            <a:spAutoFit/>
          </a:bodyPr>
          <a:lstStyle/>
          <a:p>
            <a:pPr algn="ctr"/>
            <a:r>
              <a:rPr lang="en-US" altLang="zh-TW" sz="2800" dirty="0"/>
              <a:t>1</a:t>
            </a:r>
            <a:endParaRPr lang="zh-TW" altLang="en-US" sz="2800" baseline="-25000" dirty="0"/>
          </a:p>
        </p:txBody>
      </p:sp>
      <p:sp>
        <p:nvSpPr>
          <p:cNvPr id="113" name="文字方塊 112"/>
          <p:cNvSpPr txBox="1"/>
          <p:nvPr/>
        </p:nvSpPr>
        <p:spPr>
          <a:xfrm>
            <a:off x="9751211" y="3426363"/>
            <a:ext cx="631069" cy="523220"/>
          </a:xfrm>
          <a:prstGeom prst="rect">
            <a:avLst/>
          </a:prstGeom>
          <a:noFill/>
        </p:spPr>
        <p:txBody>
          <a:bodyPr wrap="square" rtlCol="0">
            <a:spAutoFit/>
          </a:bodyPr>
          <a:lstStyle/>
          <a:p>
            <a:pPr algn="ctr"/>
            <a:r>
              <a:rPr lang="en-US" altLang="zh-TW" sz="2800" dirty="0"/>
              <a:t>0</a:t>
            </a:r>
            <a:endParaRPr lang="zh-TW" altLang="en-US" sz="2800" baseline="-25000" dirty="0"/>
          </a:p>
        </p:txBody>
      </p:sp>
      <p:sp>
        <p:nvSpPr>
          <p:cNvPr id="114" name="文字方塊 113"/>
          <p:cNvSpPr txBox="1"/>
          <p:nvPr/>
        </p:nvSpPr>
        <p:spPr>
          <a:xfrm>
            <a:off x="9735605" y="4715769"/>
            <a:ext cx="631069" cy="523220"/>
          </a:xfrm>
          <a:prstGeom prst="rect">
            <a:avLst/>
          </a:prstGeom>
          <a:noFill/>
        </p:spPr>
        <p:txBody>
          <a:bodyPr wrap="square" rtlCol="0">
            <a:spAutoFit/>
          </a:bodyPr>
          <a:lstStyle/>
          <a:p>
            <a:pPr algn="ctr"/>
            <a:r>
              <a:rPr lang="en-US" altLang="zh-TW" sz="2800" dirty="0"/>
              <a:t>0</a:t>
            </a:r>
            <a:endParaRPr lang="zh-TW" altLang="en-US" sz="2800" baseline="-25000" dirty="0"/>
          </a:p>
        </p:txBody>
      </p:sp>
      <p:sp>
        <p:nvSpPr>
          <p:cNvPr id="115" name="左-右雙向箭號 114"/>
          <p:cNvSpPr/>
          <p:nvPr/>
        </p:nvSpPr>
        <p:spPr>
          <a:xfrm>
            <a:off x="8071946" y="3719064"/>
            <a:ext cx="1187596" cy="33487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5" name="直線接點 14"/>
          <p:cNvCxnSpPr/>
          <p:nvPr/>
        </p:nvCxnSpPr>
        <p:spPr>
          <a:xfrm flipH="1">
            <a:off x="2511423" y="2022925"/>
            <a:ext cx="27286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線接點 115"/>
          <p:cNvCxnSpPr/>
          <p:nvPr/>
        </p:nvCxnSpPr>
        <p:spPr>
          <a:xfrm flipH="1">
            <a:off x="6872420" y="2046195"/>
            <a:ext cx="268249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a:off x="2501004" y="2055524"/>
            <a:ext cx="0" cy="14807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117"/>
          <p:cNvCxnSpPr/>
          <p:nvPr/>
        </p:nvCxnSpPr>
        <p:spPr>
          <a:xfrm>
            <a:off x="9569430" y="2074216"/>
            <a:ext cx="0" cy="5817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矩形 97"/>
          <p:cNvSpPr/>
          <p:nvPr/>
        </p:nvSpPr>
        <p:spPr>
          <a:xfrm>
            <a:off x="6340530" y="2653217"/>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99" name="橢圓 98"/>
          <p:cNvSpPr/>
          <p:nvPr/>
        </p:nvSpPr>
        <p:spPr>
          <a:xfrm>
            <a:off x="6416374" y="264511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04" name="橢圓 103"/>
          <p:cNvSpPr/>
          <p:nvPr/>
        </p:nvSpPr>
        <p:spPr>
          <a:xfrm>
            <a:off x="6418716" y="3405020"/>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05" name="橢圓 104"/>
          <p:cNvSpPr/>
          <p:nvPr/>
        </p:nvSpPr>
        <p:spPr>
          <a:xfrm>
            <a:off x="6425744" y="4651693"/>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06" name="文字方塊 105"/>
          <p:cNvSpPr txBox="1"/>
          <p:nvPr/>
        </p:nvSpPr>
        <p:spPr>
          <a:xfrm rot="5400000">
            <a:off x="6422998" y="4070823"/>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 name="矩形 2"/>
          <p:cNvSpPr/>
          <p:nvPr/>
        </p:nvSpPr>
        <p:spPr>
          <a:xfrm>
            <a:off x="9104111" y="1488617"/>
            <a:ext cx="930639" cy="461665"/>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n-US" altLang="zh-TW" sz="2400" dirty="0"/>
              <a:t>target</a:t>
            </a:r>
            <a:endParaRPr lang="zh-TW" altLang="en-US" sz="2400" dirty="0"/>
          </a:p>
        </p:txBody>
      </p:sp>
      <p:sp>
        <p:nvSpPr>
          <p:cNvPr id="4" name="矩形 3"/>
          <p:cNvSpPr/>
          <p:nvPr/>
        </p:nvSpPr>
        <p:spPr>
          <a:xfrm rot="5400000">
            <a:off x="5376140" y="3617311"/>
            <a:ext cx="2691859" cy="70053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err="1"/>
              <a:t>Softmax</a:t>
            </a:r>
            <a:endParaRPr lang="zh-TW" altLang="en-US" sz="2400" dirty="0"/>
          </a:p>
        </p:txBody>
      </p:sp>
      <mc:AlternateContent xmlns:mc="http://schemas.openxmlformats.org/markup-compatibility/2006" xmlns:a14="http://schemas.microsoft.com/office/drawing/2010/main">
        <mc:Choice Requires="a14">
          <p:sp>
            <p:nvSpPr>
              <p:cNvPr id="101" name="文字方塊 100"/>
              <p:cNvSpPr txBox="1"/>
              <p:nvPr/>
            </p:nvSpPr>
            <p:spPr>
              <a:xfrm>
                <a:off x="3178317" y="5392214"/>
                <a:ext cx="3580980" cy="12112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𝑙</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𝑦</m:t>
                          </m:r>
                          <m:r>
                            <m:rPr>
                              <m:nor/>
                            </m:rPr>
                            <a:rPr lang="zh-TW" altLang="en-US" sz="2800" dirty="0"/>
                            <m:t> </m:t>
                          </m:r>
                          <m:r>
                            <a:rPr lang="en-US" altLang="zh-TW" sz="2800" i="1" dirty="0">
                              <a:latin typeface="Cambria Math" panose="02040503050406030204" pitchFamily="18" charset="0"/>
                            </a:rPr>
                            <m:t>,</m:t>
                          </m:r>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𝑦</m:t>
                              </m:r>
                            </m:e>
                          </m:acc>
                          <m:r>
                            <m:rPr>
                              <m:nor/>
                            </m:rPr>
                            <a:rPr lang="zh-TW" altLang="en-US" sz="2800" dirty="0"/>
                            <m:t> </m:t>
                          </m:r>
                        </m:e>
                      </m:d>
                      <m:r>
                        <a:rPr lang="en-US" altLang="zh-TW" sz="2800" i="1">
                          <a:latin typeface="Cambria Math" panose="02040503050406030204" pitchFamily="18" charset="0"/>
                        </a:rPr>
                        <m:t>=−</m:t>
                      </m:r>
                      <m:nary>
                        <m:naryPr>
                          <m:chr m:val="∑"/>
                          <m:ctrlPr>
                            <a:rPr lang="zh-TW" altLang="en-US" sz="2800" i="1">
                              <a:latin typeface="Cambria Math" panose="02040503050406030204" pitchFamily="18" charset="0"/>
                            </a:rPr>
                          </m:ctrlPr>
                        </m:naryPr>
                        <m:sub>
                          <m:r>
                            <m:rPr>
                              <m:brk m:alnAt="23"/>
                            </m:rPr>
                            <a:rPr lang="en-US" altLang="zh-TW" sz="2800" i="1">
                              <a:latin typeface="Cambria Math" panose="02040503050406030204" pitchFamily="18" charset="0"/>
                            </a:rPr>
                            <m:t>𝑖</m:t>
                          </m:r>
                          <m:r>
                            <a:rPr lang="en-US" altLang="zh-TW" sz="2800" i="1">
                              <a:latin typeface="Cambria Math" panose="02040503050406030204" pitchFamily="18" charset="0"/>
                            </a:rPr>
                            <m:t>=1</m:t>
                          </m:r>
                        </m:sub>
                        <m:sup>
                          <m:r>
                            <a:rPr lang="en-US" altLang="zh-TW" sz="2800" i="1">
                              <a:latin typeface="Cambria Math" panose="02040503050406030204" pitchFamily="18" charset="0"/>
                            </a:rPr>
                            <m:t>10</m:t>
                          </m:r>
                        </m:sup>
                        <m:e>
                          <m:acc>
                            <m:accPr>
                              <m:chr m:val="̂"/>
                              <m:ctrlPr>
                                <a:rPr lang="en-US" altLang="zh-TW" sz="2800" i="1">
                                  <a:latin typeface="Cambria Math" panose="02040503050406030204" pitchFamily="18" charset="0"/>
                                </a:rPr>
                              </m:ctrlPr>
                            </m:acc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𝑦</m:t>
                                  </m:r>
                                </m:e>
                                <m:sub>
                                  <m:r>
                                    <a:rPr lang="en-US" altLang="zh-TW" sz="2800" i="1">
                                      <a:latin typeface="Cambria Math" panose="02040503050406030204" pitchFamily="18" charset="0"/>
                                    </a:rPr>
                                    <m:t>𝑖</m:t>
                                  </m:r>
                                </m:sub>
                              </m:sSub>
                            </m:e>
                          </m:acc>
                          <m:r>
                            <a:rPr lang="en-US" altLang="zh-TW" sz="2800" i="1">
                              <a:latin typeface="Cambria Math" panose="02040503050406030204" pitchFamily="18" charset="0"/>
                            </a:rPr>
                            <m:t>𝑙𝑛</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𝑦</m:t>
                              </m:r>
                            </m:e>
                            <m:sub>
                              <m:r>
                                <a:rPr lang="en-US" altLang="zh-TW" sz="2800" i="1">
                                  <a:latin typeface="Cambria Math" panose="02040503050406030204" pitchFamily="18" charset="0"/>
                                </a:rPr>
                                <m:t>𝑖</m:t>
                              </m:r>
                            </m:sub>
                          </m:sSub>
                        </m:e>
                      </m:nary>
                    </m:oMath>
                  </m:oMathPara>
                </a14:m>
                <a:endParaRPr lang="zh-TW" altLang="en-US" sz="2800" dirty="0"/>
              </a:p>
            </p:txBody>
          </p:sp>
        </mc:Choice>
        <mc:Fallback xmlns="">
          <p:sp>
            <p:nvSpPr>
              <p:cNvPr id="101" name="文字方塊 100"/>
              <p:cNvSpPr txBox="1">
                <a:spLocks noRot="1" noChangeAspect="1" noMove="1" noResize="1" noEditPoints="1" noAdjustHandles="1" noChangeArrowheads="1" noChangeShapeType="1" noTextEdit="1"/>
              </p:cNvSpPr>
              <p:nvPr/>
            </p:nvSpPr>
            <p:spPr>
              <a:xfrm>
                <a:off x="3178317" y="5392214"/>
                <a:ext cx="3580980" cy="121129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文字方塊 4"/>
              <p:cNvSpPr txBox="1"/>
              <p:nvPr/>
            </p:nvSpPr>
            <p:spPr>
              <a:xfrm>
                <a:off x="9417780" y="2708000"/>
                <a:ext cx="3666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b>
                          <m:r>
                            <a:rPr lang="en-US" altLang="zh-TW" sz="2400" i="1">
                              <a:latin typeface="Cambria Math" panose="02040503050406030204" pitchFamily="18" charset="0"/>
                            </a:rPr>
                            <m:t>1</m:t>
                          </m:r>
                        </m:sub>
                      </m:sSub>
                    </m:oMath>
                  </m:oMathPara>
                </a14:m>
                <a:endParaRPr lang="zh-TW" altLang="en-US" sz="2400"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9417780" y="2708000"/>
                <a:ext cx="366639" cy="369332"/>
              </a:xfrm>
              <a:prstGeom prst="rect">
                <a:avLst/>
              </a:prstGeom>
              <a:blipFill>
                <a:blip r:embed="rId12"/>
                <a:stretch>
                  <a:fillRect l="-20000" t="-16393" r="-5166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文字方塊 108"/>
              <p:cNvSpPr txBox="1"/>
              <p:nvPr/>
            </p:nvSpPr>
            <p:spPr>
              <a:xfrm>
                <a:off x="9417422" y="3473498"/>
                <a:ext cx="3737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b>
                          <m:r>
                            <a:rPr lang="en-US" altLang="zh-TW" sz="2400" i="1">
                              <a:latin typeface="Cambria Math" panose="02040503050406030204" pitchFamily="18" charset="0"/>
                            </a:rPr>
                            <m:t>2</m:t>
                          </m:r>
                        </m:sub>
                      </m:sSub>
                    </m:oMath>
                  </m:oMathPara>
                </a14:m>
                <a:endParaRPr lang="zh-TW" altLang="en-US" sz="2400" dirty="0"/>
              </a:p>
            </p:txBody>
          </p:sp>
        </mc:Choice>
        <mc:Fallback xmlns="">
          <p:sp>
            <p:nvSpPr>
              <p:cNvPr id="109" name="文字方塊 108"/>
              <p:cNvSpPr txBox="1">
                <a:spLocks noRot="1" noChangeAspect="1" noMove="1" noResize="1" noEditPoints="1" noAdjustHandles="1" noChangeArrowheads="1" noChangeShapeType="1" noTextEdit="1"/>
              </p:cNvSpPr>
              <p:nvPr/>
            </p:nvSpPr>
            <p:spPr>
              <a:xfrm>
                <a:off x="9417422" y="3473498"/>
                <a:ext cx="373757" cy="369332"/>
              </a:xfrm>
              <a:prstGeom prst="rect">
                <a:avLst/>
              </a:prstGeom>
              <a:blipFill>
                <a:blip r:embed="rId13"/>
                <a:stretch>
                  <a:fillRect l="-19672" t="-18333" r="-5082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文字方塊 118"/>
              <p:cNvSpPr txBox="1"/>
              <p:nvPr/>
            </p:nvSpPr>
            <p:spPr>
              <a:xfrm>
                <a:off x="9402723" y="4795595"/>
                <a:ext cx="49648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b>
                          <m:r>
                            <a:rPr lang="en-US" altLang="zh-TW" sz="2400" i="1">
                              <a:latin typeface="Cambria Math" panose="02040503050406030204" pitchFamily="18" charset="0"/>
                            </a:rPr>
                            <m:t>10</m:t>
                          </m:r>
                        </m:sub>
                      </m:sSub>
                    </m:oMath>
                  </m:oMathPara>
                </a14:m>
                <a:endParaRPr lang="zh-TW" altLang="en-US" sz="2400" dirty="0"/>
              </a:p>
            </p:txBody>
          </p:sp>
        </mc:Choice>
        <mc:Fallback xmlns="">
          <p:sp>
            <p:nvSpPr>
              <p:cNvPr id="119" name="文字方塊 118"/>
              <p:cNvSpPr txBox="1">
                <a:spLocks noRot="1" noChangeAspect="1" noMove="1" noResize="1" noEditPoints="1" noAdjustHandles="1" noChangeArrowheads="1" noChangeShapeType="1" noTextEdit="1"/>
              </p:cNvSpPr>
              <p:nvPr/>
            </p:nvSpPr>
            <p:spPr>
              <a:xfrm>
                <a:off x="9402723" y="4795595"/>
                <a:ext cx="496483" cy="369332"/>
              </a:xfrm>
              <a:prstGeom prst="rect">
                <a:avLst/>
              </a:prstGeom>
              <a:blipFill>
                <a:blip r:embed="rId14"/>
                <a:stretch>
                  <a:fillRect l="-14634" t="-18333" r="-37805" b="-26667"/>
                </a:stretch>
              </a:blipFill>
            </p:spPr>
            <p:txBody>
              <a:bodyPr/>
              <a:lstStyle/>
              <a:p>
                <a:r>
                  <a:rPr lang="en-US">
                    <a:noFill/>
                  </a:rPr>
                  <a:t> </a:t>
                </a:r>
              </a:p>
            </p:txBody>
          </p:sp>
        </mc:Fallback>
      </mc:AlternateContent>
      <p:sp>
        <p:nvSpPr>
          <p:cNvPr id="120" name="文字方塊 119"/>
          <p:cNvSpPr txBox="1"/>
          <p:nvPr/>
        </p:nvSpPr>
        <p:spPr>
          <a:xfrm rot="5400000">
            <a:off x="9315037" y="4091774"/>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7" name="文字方塊 116"/>
          <p:cNvSpPr txBox="1"/>
          <p:nvPr/>
        </p:nvSpPr>
        <p:spPr>
          <a:xfrm>
            <a:off x="3805800" y="3433485"/>
            <a:ext cx="2646238" cy="954107"/>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altLang="zh-TW" sz="2800" dirty="0"/>
              <a:t>Given a set of parameters</a:t>
            </a:r>
            <a:endParaRPr lang="zh-TW" altLang="en-US" sz="2800" dirty="0"/>
          </a:p>
        </p:txBody>
      </p:sp>
      <mc:AlternateContent xmlns:mc="http://schemas.openxmlformats.org/markup-compatibility/2006" xmlns:a14="http://schemas.microsoft.com/office/drawing/2010/main">
        <mc:Choice Requires="a14">
          <p:sp>
            <p:nvSpPr>
              <p:cNvPr id="8" name="文字方塊 7"/>
              <p:cNvSpPr txBox="1"/>
              <p:nvPr/>
            </p:nvSpPr>
            <p:spPr>
              <a:xfrm>
                <a:off x="7617037" y="5255492"/>
                <a:ext cx="288284"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800" i="1">
                          <a:latin typeface="Cambria Math" panose="02040503050406030204" pitchFamily="18" charset="0"/>
                        </a:rPr>
                        <m:t>𝑦</m:t>
                      </m:r>
                    </m:oMath>
                  </m:oMathPara>
                </a14:m>
                <a:endParaRPr lang="zh-TW" altLang="en-US" sz="2800"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7617037" y="5255492"/>
                <a:ext cx="288284" cy="430887"/>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文字方塊 120"/>
              <p:cNvSpPr txBox="1"/>
              <p:nvPr/>
            </p:nvSpPr>
            <p:spPr>
              <a:xfrm>
                <a:off x="9432918" y="5247626"/>
                <a:ext cx="288284"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𝑦</m:t>
                          </m:r>
                        </m:e>
                      </m:acc>
                    </m:oMath>
                  </m:oMathPara>
                </a14:m>
                <a:endParaRPr lang="zh-TW" altLang="en-US" sz="2800" dirty="0"/>
              </a:p>
            </p:txBody>
          </p:sp>
        </mc:Choice>
        <mc:Fallback xmlns="">
          <p:sp>
            <p:nvSpPr>
              <p:cNvPr id="121" name="文字方塊 120"/>
              <p:cNvSpPr txBox="1">
                <a:spLocks noRot="1" noChangeAspect="1" noMove="1" noResize="1" noEditPoints="1" noAdjustHandles="1" noChangeArrowheads="1" noChangeShapeType="1" noTextEdit="1"/>
              </p:cNvSpPr>
              <p:nvPr/>
            </p:nvSpPr>
            <p:spPr>
              <a:xfrm>
                <a:off x="9432918" y="5247626"/>
                <a:ext cx="288284" cy="430887"/>
              </a:xfrm>
              <a:prstGeom prst="rect">
                <a:avLst/>
              </a:prstGeom>
              <a:blipFill>
                <a:blip r:embed="rId16"/>
                <a:stretch>
                  <a:fillRect/>
                </a:stretch>
              </a:blipFill>
            </p:spPr>
            <p:txBody>
              <a:bodyPr/>
              <a:lstStyle/>
              <a:p>
                <a:r>
                  <a:rPr lang="en-US">
                    <a:noFill/>
                  </a:rPr>
                  <a:t> </a:t>
                </a:r>
              </a:p>
            </p:txBody>
          </p:sp>
        </mc:Fallback>
      </mc:AlternateContent>
      <p:cxnSp>
        <p:nvCxnSpPr>
          <p:cNvPr id="11" name="直線接點 10"/>
          <p:cNvCxnSpPr>
            <a:stCxn id="71" idx="2"/>
          </p:cNvCxnSpPr>
          <p:nvPr/>
        </p:nvCxnSpPr>
        <p:spPr>
          <a:xfrm flipH="1">
            <a:off x="8665744" y="4940749"/>
            <a:ext cx="0" cy="11842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flipH="1">
            <a:off x="6838889" y="6125029"/>
            <a:ext cx="184458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9235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71" grpId="0" animBg="1"/>
      <p:bldP spid="103" grpId="0"/>
      <p:bldP spid="110" grpId="0" animBg="1"/>
      <p:bldP spid="111" grpId="0"/>
      <p:bldP spid="112" grpId="0"/>
      <p:bldP spid="113" grpId="0"/>
      <p:bldP spid="114" grpId="0"/>
      <p:bldP spid="115" grpId="0" animBg="1"/>
      <p:bldP spid="3" grpId="0" animBg="1"/>
      <p:bldP spid="101" grpId="0"/>
      <p:bldP spid="5" grpId="0"/>
      <p:bldP spid="109" grpId="0"/>
      <p:bldP spid="119" grpId="0"/>
      <p:bldP spid="120" grpId="0"/>
      <p:bldP spid="8" grpId="0"/>
      <p:bldP spid="12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Total Loss</a:t>
            </a:r>
            <a:endParaRPr lang="zh-TW" altLang="en-US" dirty="0"/>
          </a:p>
        </p:txBody>
      </p:sp>
      <p:grpSp>
        <p:nvGrpSpPr>
          <p:cNvPr id="18" name="群組 17"/>
          <p:cNvGrpSpPr/>
          <p:nvPr/>
        </p:nvGrpSpPr>
        <p:grpSpPr>
          <a:xfrm>
            <a:off x="3251769" y="2298175"/>
            <a:ext cx="421911" cy="671513"/>
            <a:chOff x="510563" y="3417283"/>
            <a:chExt cx="421911" cy="671513"/>
          </a:xfrm>
        </p:grpSpPr>
        <p:sp>
          <p:nvSpPr>
            <p:cNvPr id="19" name="矩形 18"/>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20" name="矩形 19"/>
            <p:cNvSpPr/>
            <p:nvPr/>
          </p:nvSpPr>
          <p:spPr>
            <a:xfrm>
              <a:off x="510563" y="3522206"/>
              <a:ext cx="421911" cy="461665"/>
            </a:xfrm>
            <a:prstGeom prst="rect">
              <a:avLst/>
            </a:prstGeom>
          </p:spPr>
          <p:txBody>
            <a:bodyPr wrap="none">
              <a:spAutoFit/>
            </a:bodyPr>
            <a:lstStyle/>
            <a:p>
              <a:pPr algn="ctr"/>
              <a:r>
                <a:rPr lang="en-US" altLang="zh-TW" sz="2400" dirty="0"/>
                <a:t>x</a:t>
              </a:r>
              <a:r>
                <a:rPr lang="en-US" altLang="zh-TW" sz="2400" baseline="30000" dirty="0"/>
                <a:t>1</a:t>
              </a:r>
              <a:endParaRPr lang="zh-TW" altLang="en-US" sz="2400" baseline="30000" dirty="0"/>
            </a:p>
          </p:txBody>
        </p:sp>
      </p:grpSp>
      <p:grpSp>
        <p:nvGrpSpPr>
          <p:cNvPr id="21" name="群組 20"/>
          <p:cNvGrpSpPr/>
          <p:nvPr/>
        </p:nvGrpSpPr>
        <p:grpSpPr>
          <a:xfrm>
            <a:off x="3251768" y="3245280"/>
            <a:ext cx="421910" cy="671513"/>
            <a:chOff x="510564" y="3417283"/>
            <a:chExt cx="421910" cy="671513"/>
          </a:xfrm>
        </p:grpSpPr>
        <p:sp>
          <p:nvSpPr>
            <p:cNvPr id="22" name="矩形 21"/>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23" name="矩形 22"/>
            <p:cNvSpPr/>
            <p:nvPr/>
          </p:nvSpPr>
          <p:spPr>
            <a:xfrm>
              <a:off x="510564" y="3522206"/>
              <a:ext cx="421910" cy="461665"/>
            </a:xfrm>
            <a:prstGeom prst="rect">
              <a:avLst/>
            </a:prstGeom>
          </p:spPr>
          <p:txBody>
            <a:bodyPr wrap="none">
              <a:spAutoFit/>
            </a:bodyPr>
            <a:lstStyle/>
            <a:p>
              <a:pPr algn="ctr"/>
              <a:r>
                <a:rPr lang="en-US" altLang="zh-TW" sz="2400" dirty="0"/>
                <a:t>x</a:t>
              </a:r>
              <a:r>
                <a:rPr lang="en-US" altLang="zh-TW" sz="2400" baseline="30000" dirty="0"/>
                <a:t>2</a:t>
              </a:r>
              <a:endParaRPr lang="zh-TW" altLang="en-US" sz="2400" baseline="30000" dirty="0"/>
            </a:p>
          </p:txBody>
        </p:sp>
      </p:grpSp>
      <p:grpSp>
        <p:nvGrpSpPr>
          <p:cNvPr id="24" name="群組 23"/>
          <p:cNvGrpSpPr/>
          <p:nvPr/>
        </p:nvGrpSpPr>
        <p:grpSpPr>
          <a:xfrm>
            <a:off x="3237341" y="5606624"/>
            <a:ext cx="450765" cy="671513"/>
            <a:chOff x="496136" y="3417283"/>
            <a:chExt cx="450765" cy="671513"/>
          </a:xfrm>
        </p:grpSpPr>
        <p:sp>
          <p:nvSpPr>
            <p:cNvPr id="25" name="矩形 24"/>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26" name="矩形 25"/>
            <p:cNvSpPr/>
            <p:nvPr/>
          </p:nvSpPr>
          <p:spPr>
            <a:xfrm>
              <a:off x="496136" y="3522206"/>
              <a:ext cx="450765" cy="461665"/>
            </a:xfrm>
            <a:prstGeom prst="rect">
              <a:avLst/>
            </a:prstGeom>
          </p:spPr>
          <p:txBody>
            <a:bodyPr wrap="none">
              <a:spAutoFit/>
            </a:bodyPr>
            <a:lstStyle/>
            <a:p>
              <a:pPr algn="ctr"/>
              <a:r>
                <a:rPr lang="en-US" altLang="zh-TW" sz="2400" dirty="0" err="1"/>
                <a:t>x</a:t>
              </a:r>
              <a:r>
                <a:rPr lang="en-US" altLang="zh-TW" sz="2400" baseline="30000" dirty="0" err="1"/>
                <a:t>N</a:t>
              </a:r>
              <a:endParaRPr lang="zh-TW" altLang="en-US" sz="2400" baseline="30000" dirty="0"/>
            </a:p>
          </p:txBody>
        </p:sp>
      </p:grpSp>
      <p:sp>
        <p:nvSpPr>
          <p:cNvPr id="27" name="矩形 26"/>
          <p:cNvSpPr/>
          <p:nvPr/>
        </p:nvSpPr>
        <p:spPr>
          <a:xfrm>
            <a:off x="4051694" y="2300745"/>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sp>
        <p:nvSpPr>
          <p:cNvPr id="28" name="矩形 27"/>
          <p:cNvSpPr/>
          <p:nvPr/>
        </p:nvSpPr>
        <p:spPr>
          <a:xfrm>
            <a:off x="4051694" y="3239455"/>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sp>
        <p:nvSpPr>
          <p:cNvPr id="29" name="矩形 28"/>
          <p:cNvSpPr/>
          <p:nvPr/>
        </p:nvSpPr>
        <p:spPr>
          <a:xfrm>
            <a:off x="4051694" y="5594978"/>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sp>
        <p:nvSpPr>
          <p:cNvPr id="30" name="文字方塊 29"/>
          <p:cNvSpPr txBox="1"/>
          <p:nvPr/>
        </p:nvSpPr>
        <p:spPr>
          <a:xfrm rot="5400000">
            <a:off x="3109320" y="4930674"/>
            <a:ext cx="828675"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1" name="文字方塊 30"/>
          <p:cNvSpPr txBox="1"/>
          <p:nvPr/>
        </p:nvSpPr>
        <p:spPr>
          <a:xfrm rot="5400000">
            <a:off x="4182585" y="4919031"/>
            <a:ext cx="828675"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32" name="直線單箭頭接點 31"/>
          <p:cNvCxnSpPr/>
          <p:nvPr/>
        </p:nvCxnSpPr>
        <p:spPr>
          <a:xfrm flipV="1">
            <a:off x="3620311" y="2633929"/>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flipV="1">
            <a:off x="3617350" y="3581034"/>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V="1">
            <a:off x="3617349" y="5936557"/>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V="1">
            <a:off x="5020560" y="2628722"/>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flipV="1">
            <a:off x="5017599" y="3575827"/>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V="1">
            <a:off x="5017598" y="5931350"/>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8" name="群組 37"/>
          <p:cNvGrpSpPr/>
          <p:nvPr/>
        </p:nvGrpSpPr>
        <p:grpSpPr>
          <a:xfrm>
            <a:off x="5419075" y="2298175"/>
            <a:ext cx="428323" cy="671513"/>
            <a:chOff x="507357" y="3417283"/>
            <a:chExt cx="428323" cy="671513"/>
          </a:xfrm>
        </p:grpSpPr>
        <p:sp>
          <p:nvSpPr>
            <p:cNvPr id="39" name="矩形 38"/>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40" name="矩形 39"/>
            <p:cNvSpPr/>
            <p:nvPr/>
          </p:nvSpPr>
          <p:spPr>
            <a:xfrm>
              <a:off x="507357" y="3522206"/>
              <a:ext cx="428323" cy="461665"/>
            </a:xfrm>
            <a:prstGeom prst="rect">
              <a:avLst/>
            </a:prstGeom>
          </p:spPr>
          <p:txBody>
            <a:bodyPr wrap="none">
              <a:spAutoFit/>
            </a:bodyPr>
            <a:lstStyle/>
            <a:p>
              <a:pPr algn="ctr"/>
              <a:r>
                <a:rPr lang="en-US" altLang="zh-TW" sz="2400" dirty="0"/>
                <a:t>y</a:t>
              </a:r>
              <a:r>
                <a:rPr lang="en-US" altLang="zh-TW" sz="2400" baseline="30000" dirty="0"/>
                <a:t>1</a:t>
              </a:r>
              <a:endParaRPr lang="zh-TW" altLang="en-US" sz="2400" baseline="30000" dirty="0"/>
            </a:p>
          </p:txBody>
        </p:sp>
      </p:grpSp>
      <p:grpSp>
        <p:nvGrpSpPr>
          <p:cNvPr id="41" name="群組 40"/>
          <p:cNvGrpSpPr/>
          <p:nvPr/>
        </p:nvGrpSpPr>
        <p:grpSpPr>
          <a:xfrm>
            <a:off x="5419075" y="3245280"/>
            <a:ext cx="428323" cy="671513"/>
            <a:chOff x="507358" y="3417283"/>
            <a:chExt cx="428323" cy="671513"/>
          </a:xfrm>
        </p:grpSpPr>
        <p:sp>
          <p:nvSpPr>
            <p:cNvPr id="42" name="矩形 41"/>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43" name="矩形 42"/>
            <p:cNvSpPr/>
            <p:nvPr/>
          </p:nvSpPr>
          <p:spPr>
            <a:xfrm>
              <a:off x="507358" y="3522206"/>
              <a:ext cx="428323" cy="461665"/>
            </a:xfrm>
            <a:prstGeom prst="rect">
              <a:avLst/>
            </a:prstGeom>
          </p:spPr>
          <p:txBody>
            <a:bodyPr wrap="none">
              <a:spAutoFit/>
            </a:bodyPr>
            <a:lstStyle/>
            <a:p>
              <a:pPr algn="ctr"/>
              <a:r>
                <a:rPr lang="en-US" altLang="zh-TW" sz="2400" dirty="0"/>
                <a:t>y</a:t>
              </a:r>
              <a:r>
                <a:rPr lang="en-US" altLang="zh-TW" sz="2400" baseline="30000" dirty="0"/>
                <a:t>2</a:t>
              </a:r>
              <a:endParaRPr lang="zh-TW" altLang="en-US" sz="2400" baseline="30000" dirty="0"/>
            </a:p>
          </p:txBody>
        </p:sp>
      </p:grpSp>
      <p:grpSp>
        <p:nvGrpSpPr>
          <p:cNvPr id="44" name="群組 43"/>
          <p:cNvGrpSpPr/>
          <p:nvPr/>
        </p:nvGrpSpPr>
        <p:grpSpPr>
          <a:xfrm>
            <a:off x="5404647" y="5606624"/>
            <a:ext cx="457177" cy="671513"/>
            <a:chOff x="492930" y="3417283"/>
            <a:chExt cx="457177" cy="671513"/>
          </a:xfrm>
        </p:grpSpPr>
        <p:sp>
          <p:nvSpPr>
            <p:cNvPr id="45" name="矩形 44"/>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46" name="矩形 45"/>
            <p:cNvSpPr/>
            <p:nvPr/>
          </p:nvSpPr>
          <p:spPr>
            <a:xfrm>
              <a:off x="492930" y="3522206"/>
              <a:ext cx="457177" cy="461665"/>
            </a:xfrm>
            <a:prstGeom prst="rect">
              <a:avLst/>
            </a:prstGeom>
          </p:spPr>
          <p:txBody>
            <a:bodyPr wrap="none">
              <a:spAutoFit/>
            </a:bodyPr>
            <a:lstStyle/>
            <a:p>
              <a:pPr algn="ctr"/>
              <a:r>
                <a:rPr lang="en-US" altLang="zh-TW" sz="2400" dirty="0" err="1"/>
                <a:t>y</a:t>
              </a:r>
              <a:r>
                <a:rPr lang="en-US" altLang="zh-TW" sz="2400" baseline="30000" dirty="0" err="1"/>
                <a:t>N</a:t>
              </a:r>
              <a:endParaRPr lang="zh-TW" altLang="en-US" sz="2400" baseline="30000" dirty="0"/>
            </a:p>
          </p:txBody>
        </p:sp>
      </p:grpSp>
      <p:sp>
        <p:nvSpPr>
          <p:cNvPr id="47" name="矩形 46"/>
          <p:cNvSpPr/>
          <p:nvPr/>
        </p:nvSpPr>
        <p:spPr>
          <a:xfrm>
            <a:off x="6437119" y="2298175"/>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p:sp>
        <p:nvSpPr>
          <p:cNvPr id="48" name="矩形 47"/>
          <p:cNvSpPr/>
          <p:nvPr/>
        </p:nvSpPr>
        <p:spPr>
          <a:xfrm>
            <a:off x="6437118" y="3245280"/>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p:sp>
        <p:nvSpPr>
          <p:cNvPr id="49" name="矩形 48"/>
          <p:cNvSpPr/>
          <p:nvPr/>
        </p:nvSpPr>
        <p:spPr>
          <a:xfrm>
            <a:off x="6437118" y="5606624"/>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50" name="文字方塊 49"/>
              <p:cNvSpPr txBox="1"/>
              <p:nvPr/>
            </p:nvSpPr>
            <p:spPr>
              <a:xfrm>
                <a:off x="6426677" y="2471777"/>
                <a:ext cx="39145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50" name="文字方塊 49"/>
              <p:cNvSpPr txBox="1">
                <a:spLocks noRot="1" noChangeAspect="1" noMove="1" noResize="1" noEditPoints="1" noAdjustHandles="1" noChangeArrowheads="1" noChangeShapeType="1" noTextEdit="1"/>
              </p:cNvSpPr>
              <p:nvPr/>
            </p:nvSpPr>
            <p:spPr>
              <a:xfrm>
                <a:off x="6426677" y="2471777"/>
                <a:ext cx="391454" cy="369332"/>
              </a:xfrm>
              <a:prstGeom prst="rect">
                <a:avLst/>
              </a:prstGeom>
              <a:blipFill>
                <a:blip r:embed="rId3"/>
                <a:stretch>
                  <a:fillRect l="-18750" t="-16393" r="-50000"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文字方塊 50"/>
              <p:cNvSpPr txBox="1"/>
              <p:nvPr/>
            </p:nvSpPr>
            <p:spPr>
              <a:xfrm>
                <a:off x="6437117" y="3407287"/>
                <a:ext cx="3980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51" name="文字方塊 50"/>
              <p:cNvSpPr txBox="1">
                <a:spLocks noRot="1" noChangeAspect="1" noMove="1" noResize="1" noEditPoints="1" noAdjustHandles="1" noChangeArrowheads="1" noChangeShapeType="1" noTextEdit="1"/>
              </p:cNvSpPr>
              <p:nvPr/>
            </p:nvSpPr>
            <p:spPr>
              <a:xfrm>
                <a:off x="6437117" y="3407287"/>
                <a:ext cx="398058" cy="369332"/>
              </a:xfrm>
              <a:prstGeom prst="rect">
                <a:avLst/>
              </a:prstGeom>
              <a:blipFill>
                <a:blip r:embed="rId4"/>
                <a:stretch>
                  <a:fillRect l="-18462" t="-18033" r="-47692"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文字方塊 51"/>
              <p:cNvSpPr txBox="1"/>
              <p:nvPr/>
            </p:nvSpPr>
            <p:spPr>
              <a:xfrm>
                <a:off x="6412687" y="5803879"/>
                <a:ext cx="44339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𝑁</m:t>
                          </m:r>
                        </m:sup>
                      </m:sSup>
                    </m:oMath>
                  </m:oMathPara>
                </a14:m>
                <a:endParaRPr lang="zh-TW" altLang="en-US" sz="2400" dirty="0"/>
              </a:p>
            </p:txBody>
          </p:sp>
        </mc:Choice>
        <mc:Fallback xmlns="">
          <p:sp>
            <p:nvSpPr>
              <p:cNvPr id="52" name="文字方塊 51"/>
              <p:cNvSpPr txBox="1">
                <a:spLocks noRot="1" noChangeAspect="1" noMove="1" noResize="1" noEditPoints="1" noAdjustHandles="1" noChangeArrowheads="1" noChangeShapeType="1" noTextEdit="1"/>
              </p:cNvSpPr>
              <p:nvPr/>
            </p:nvSpPr>
            <p:spPr>
              <a:xfrm>
                <a:off x="6412687" y="5803879"/>
                <a:ext cx="443390" cy="369332"/>
              </a:xfrm>
              <a:prstGeom prst="rect">
                <a:avLst/>
              </a:prstGeom>
              <a:blipFill>
                <a:blip r:embed="rId5"/>
                <a:stretch>
                  <a:fillRect l="-16438" t="-16393" r="-42466" b="-24590"/>
                </a:stretch>
              </a:blipFill>
            </p:spPr>
            <p:txBody>
              <a:bodyPr/>
              <a:lstStyle/>
              <a:p>
                <a:r>
                  <a:rPr lang="en-US">
                    <a:noFill/>
                  </a:rPr>
                  <a:t> </a:t>
                </a:r>
              </a:p>
            </p:txBody>
          </p:sp>
        </mc:Fallback>
      </mc:AlternateContent>
      <p:sp>
        <p:nvSpPr>
          <p:cNvPr id="53" name="左-右雙向箭號 52"/>
          <p:cNvSpPr/>
          <p:nvPr/>
        </p:nvSpPr>
        <p:spPr>
          <a:xfrm>
            <a:off x="5778704" y="2590149"/>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4" name="左-右雙向箭號 53"/>
          <p:cNvSpPr/>
          <p:nvPr/>
        </p:nvSpPr>
        <p:spPr>
          <a:xfrm>
            <a:off x="5773342" y="3510849"/>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5" name="左-右雙向箭號 54"/>
          <p:cNvSpPr/>
          <p:nvPr/>
        </p:nvSpPr>
        <p:spPr>
          <a:xfrm>
            <a:off x="5773276" y="5851856"/>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56" name="文字方塊 55"/>
              <p:cNvSpPr txBox="1"/>
              <p:nvPr/>
            </p:nvSpPr>
            <p:spPr>
              <a:xfrm>
                <a:off x="5947382" y="2767534"/>
                <a:ext cx="3124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𝑙</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56" name="文字方塊 55"/>
              <p:cNvSpPr txBox="1">
                <a:spLocks noRot="1" noChangeAspect="1" noMove="1" noResize="1" noEditPoints="1" noAdjustHandles="1" noChangeArrowheads="1" noChangeShapeType="1" noTextEdit="1"/>
              </p:cNvSpPr>
              <p:nvPr/>
            </p:nvSpPr>
            <p:spPr>
              <a:xfrm>
                <a:off x="5947382" y="2767534"/>
                <a:ext cx="312457" cy="369332"/>
              </a:xfrm>
              <a:prstGeom prst="rect">
                <a:avLst/>
              </a:prstGeom>
              <a:blipFill>
                <a:blip r:embed="rId6"/>
                <a:stretch>
                  <a:fillRect l="-23529" r="-9804" b="-6557"/>
                </a:stretch>
              </a:blipFill>
            </p:spPr>
            <p:txBody>
              <a:bodyPr/>
              <a:lstStyle/>
              <a:p>
                <a:r>
                  <a:rPr lang="en-US">
                    <a:noFill/>
                  </a:rPr>
                  <a:t> </a:t>
                </a:r>
              </a:p>
            </p:txBody>
          </p:sp>
        </mc:Fallback>
      </mc:AlternateContent>
      <p:sp>
        <p:nvSpPr>
          <p:cNvPr id="59" name="文字方塊 58"/>
          <p:cNvSpPr txBox="1"/>
          <p:nvPr/>
        </p:nvSpPr>
        <p:spPr>
          <a:xfrm rot="5400000">
            <a:off x="5270854" y="4967195"/>
            <a:ext cx="828675"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60" name="文字方塊 59"/>
          <p:cNvSpPr txBox="1"/>
          <p:nvPr/>
        </p:nvSpPr>
        <p:spPr>
          <a:xfrm rot="5400000">
            <a:off x="6273950" y="4954287"/>
            <a:ext cx="828675"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64" name="群組 63"/>
          <p:cNvGrpSpPr/>
          <p:nvPr/>
        </p:nvGrpSpPr>
        <p:grpSpPr>
          <a:xfrm>
            <a:off x="3248616" y="4152254"/>
            <a:ext cx="421910" cy="671513"/>
            <a:chOff x="510564" y="3417283"/>
            <a:chExt cx="421910" cy="671513"/>
          </a:xfrm>
        </p:grpSpPr>
        <p:sp>
          <p:nvSpPr>
            <p:cNvPr id="65" name="矩形 64"/>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66" name="矩形 65"/>
            <p:cNvSpPr/>
            <p:nvPr/>
          </p:nvSpPr>
          <p:spPr>
            <a:xfrm>
              <a:off x="510564" y="3522206"/>
              <a:ext cx="421910" cy="461665"/>
            </a:xfrm>
            <a:prstGeom prst="rect">
              <a:avLst/>
            </a:prstGeom>
          </p:spPr>
          <p:txBody>
            <a:bodyPr wrap="none">
              <a:spAutoFit/>
            </a:bodyPr>
            <a:lstStyle/>
            <a:p>
              <a:pPr algn="ctr"/>
              <a:r>
                <a:rPr lang="en-US" altLang="zh-TW" sz="2400" dirty="0"/>
                <a:t>x</a:t>
              </a:r>
              <a:r>
                <a:rPr lang="en-US" altLang="zh-TW" sz="2400" baseline="30000" dirty="0"/>
                <a:t>3</a:t>
              </a:r>
              <a:endParaRPr lang="zh-TW" altLang="en-US" sz="2400" baseline="30000" dirty="0"/>
            </a:p>
          </p:txBody>
        </p:sp>
      </p:grpSp>
      <p:sp>
        <p:nvSpPr>
          <p:cNvPr id="67" name="矩形 66"/>
          <p:cNvSpPr/>
          <p:nvPr/>
        </p:nvSpPr>
        <p:spPr>
          <a:xfrm>
            <a:off x="4048542" y="4146429"/>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cxnSp>
        <p:nvCxnSpPr>
          <p:cNvPr id="68" name="直線單箭頭接點 67"/>
          <p:cNvCxnSpPr/>
          <p:nvPr/>
        </p:nvCxnSpPr>
        <p:spPr>
          <a:xfrm flipV="1">
            <a:off x="3614198" y="4488008"/>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flipV="1">
            <a:off x="5014447" y="4482801"/>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0" name="群組 69"/>
          <p:cNvGrpSpPr/>
          <p:nvPr/>
        </p:nvGrpSpPr>
        <p:grpSpPr>
          <a:xfrm>
            <a:off x="5415923" y="4152254"/>
            <a:ext cx="428322" cy="671513"/>
            <a:chOff x="507359" y="3417283"/>
            <a:chExt cx="428322" cy="671513"/>
          </a:xfrm>
        </p:grpSpPr>
        <p:sp>
          <p:nvSpPr>
            <p:cNvPr id="71" name="矩形 70"/>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72" name="矩形 71"/>
            <p:cNvSpPr/>
            <p:nvPr/>
          </p:nvSpPr>
          <p:spPr>
            <a:xfrm>
              <a:off x="507359" y="3522206"/>
              <a:ext cx="428322" cy="461665"/>
            </a:xfrm>
            <a:prstGeom prst="rect">
              <a:avLst/>
            </a:prstGeom>
          </p:spPr>
          <p:txBody>
            <a:bodyPr wrap="none">
              <a:spAutoFit/>
            </a:bodyPr>
            <a:lstStyle/>
            <a:p>
              <a:pPr algn="ctr"/>
              <a:r>
                <a:rPr lang="en-US" altLang="zh-TW" sz="2400" dirty="0"/>
                <a:t>y</a:t>
              </a:r>
              <a:r>
                <a:rPr lang="en-US" altLang="zh-TW" sz="2400" baseline="30000" dirty="0"/>
                <a:t>3</a:t>
              </a:r>
              <a:endParaRPr lang="zh-TW" altLang="en-US" sz="2400" baseline="30000" dirty="0"/>
            </a:p>
          </p:txBody>
        </p:sp>
      </p:grpSp>
      <p:sp>
        <p:nvSpPr>
          <p:cNvPr id="73" name="矩形 72"/>
          <p:cNvSpPr/>
          <p:nvPr/>
        </p:nvSpPr>
        <p:spPr>
          <a:xfrm>
            <a:off x="6433966" y="4152254"/>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74" name="文字方塊 73"/>
              <p:cNvSpPr txBox="1"/>
              <p:nvPr/>
            </p:nvSpPr>
            <p:spPr>
              <a:xfrm>
                <a:off x="6433965" y="4314261"/>
                <a:ext cx="3980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74" name="文字方塊 73"/>
              <p:cNvSpPr txBox="1">
                <a:spLocks noRot="1" noChangeAspect="1" noMove="1" noResize="1" noEditPoints="1" noAdjustHandles="1" noChangeArrowheads="1" noChangeShapeType="1" noTextEdit="1"/>
              </p:cNvSpPr>
              <p:nvPr/>
            </p:nvSpPr>
            <p:spPr>
              <a:xfrm>
                <a:off x="6433965" y="4314261"/>
                <a:ext cx="398058" cy="369332"/>
              </a:xfrm>
              <a:prstGeom prst="rect">
                <a:avLst/>
              </a:prstGeom>
              <a:blipFill>
                <a:blip r:embed="rId7"/>
                <a:stretch>
                  <a:fillRect l="-18182" t="-18333" r="-46970" b="-26667"/>
                </a:stretch>
              </a:blipFill>
            </p:spPr>
            <p:txBody>
              <a:bodyPr/>
              <a:lstStyle/>
              <a:p>
                <a:r>
                  <a:rPr lang="en-US">
                    <a:noFill/>
                  </a:rPr>
                  <a:t> </a:t>
                </a:r>
              </a:p>
            </p:txBody>
          </p:sp>
        </mc:Fallback>
      </mc:AlternateContent>
      <p:sp>
        <p:nvSpPr>
          <p:cNvPr id="75" name="左-右雙向箭號 74"/>
          <p:cNvSpPr/>
          <p:nvPr/>
        </p:nvSpPr>
        <p:spPr>
          <a:xfrm>
            <a:off x="5770190" y="4417823"/>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6" name="文字方塊 5"/>
          <p:cNvSpPr txBox="1"/>
          <p:nvPr/>
        </p:nvSpPr>
        <p:spPr>
          <a:xfrm>
            <a:off x="2032787" y="1640875"/>
            <a:ext cx="3580190" cy="523220"/>
          </a:xfrm>
          <a:prstGeom prst="rect">
            <a:avLst/>
          </a:prstGeom>
          <a:noFill/>
        </p:spPr>
        <p:txBody>
          <a:bodyPr wrap="square" rtlCol="0">
            <a:spAutoFit/>
          </a:bodyPr>
          <a:lstStyle/>
          <a:p>
            <a:r>
              <a:rPr lang="en-US" altLang="zh-TW" sz="2800" dirty="0"/>
              <a:t>For all training data …</a:t>
            </a:r>
            <a:endParaRPr lang="zh-TW" altLang="en-US" sz="2800" dirty="0"/>
          </a:p>
        </p:txBody>
      </p:sp>
      <p:pic>
        <p:nvPicPr>
          <p:cNvPr id="90" name="圖片 89"/>
          <p:cNvPicPr preferRelativeResize="0">
            <a:picLocks/>
          </p:cNvPicPr>
          <p:nvPr/>
        </p:nvPicPr>
        <p:blipFill>
          <a:blip r:embed="rId8"/>
          <a:stretch>
            <a:fillRect/>
          </a:stretch>
        </p:blipFill>
        <p:spPr>
          <a:xfrm>
            <a:off x="2439322" y="2314599"/>
            <a:ext cx="720000" cy="720000"/>
          </a:xfrm>
          <a:prstGeom prst="rect">
            <a:avLst/>
          </a:prstGeom>
          <a:ln w="38100">
            <a:solidFill>
              <a:schemeClr val="tx1"/>
            </a:solidFill>
          </a:ln>
        </p:spPr>
      </p:pic>
      <p:pic>
        <p:nvPicPr>
          <p:cNvPr id="92" name="圖片 91"/>
          <p:cNvPicPr preferRelativeResize="0">
            <a:picLocks/>
          </p:cNvPicPr>
          <p:nvPr/>
        </p:nvPicPr>
        <p:blipFill>
          <a:blip r:embed="rId9"/>
          <a:stretch>
            <a:fillRect/>
          </a:stretch>
        </p:blipFill>
        <p:spPr>
          <a:xfrm>
            <a:off x="2418572" y="3258994"/>
            <a:ext cx="720000" cy="720000"/>
          </a:xfrm>
          <a:prstGeom prst="rect">
            <a:avLst/>
          </a:prstGeom>
          <a:ln w="38100">
            <a:solidFill>
              <a:schemeClr val="tx1"/>
            </a:solidFill>
          </a:ln>
        </p:spPr>
      </p:pic>
      <p:pic>
        <p:nvPicPr>
          <p:cNvPr id="93" name="圖片 92"/>
          <p:cNvPicPr preferRelativeResize="0">
            <a:picLocks/>
          </p:cNvPicPr>
          <p:nvPr/>
        </p:nvPicPr>
        <p:blipFill>
          <a:blip r:embed="rId10"/>
          <a:stretch>
            <a:fillRect/>
          </a:stretch>
        </p:blipFill>
        <p:spPr>
          <a:xfrm>
            <a:off x="2418572" y="4139587"/>
            <a:ext cx="720000" cy="720000"/>
          </a:xfrm>
          <a:prstGeom prst="rect">
            <a:avLst/>
          </a:prstGeom>
          <a:ln w="38100">
            <a:solidFill>
              <a:schemeClr val="tx1"/>
            </a:solidFill>
          </a:ln>
        </p:spPr>
      </p:pic>
      <p:pic>
        <p:nvPicPr>
          <p:cNvPr id="94" name="圖片 93"/>
          <p:cNvPicPr preferRelativeResize="0">
            <a:picLocks/>
          </p:cNvPicPr>
          <p:nvPr/>
        </p:nvPicPr>
        <p:blipFill>
          <a:blip r:embed="rId11"/>
          <a:stretch>
            <a:fillRect/>
          </a:stretch>
        </p:blipFill>
        <p:spPr>
          <a:xfrm>
            <a:off x="2418572" y="5594978"/>
            <a:ext cx="720000" cy="720000"/>
          </a:xfrm>
          <a:prstGeom prst="rect">
            <a:avLst/>
          </a:prstGeom>
          <a:ln w="38100">
            <a:solidFill>
              <a:schemeClr val="tx1"/>
            </a:solidFill>
          </a:ln>
        </p:spPr>
      </p:pic>
      <mc:AlternateContent xmlns:mc="http://schemas.openxmlformats.org/markup-compatibility/2006" xmlns:a14="http://schemas.microsoft.com/office/drawing/2010/main">
        <mc:Choice Requires="a14">
          <p:sp>
            <p:nvSpPr>
              <p:cNvPr id="7" name="文字方塊 6"/>
              <p:cNvSpPr txBox="1"/>
              <p:nvPr/>
            </p:nvSpPr>
            <p:spPr>
              <a:xfrm>
                <a:off x="8087165" y="983675"/>
                <a:ext cx="1638910" cy="12115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𝐿</m:t>
                      </m:r>
                      <m:r>
                        <a:rPr lang="en-US" altLang="zh-TW" sz="2800" i="1">
                          <a:latin typeface="Cambria Math" panose="02040503050406030204" pitchFamily="18" charset="0"/>
                        </a:rPr>
                        <m:t>=</m:t>
                      </m:r>
                      <m:nary>
                        <m:naryPr>
                          <m:chr m:val="∑"/>
                          <m:ctrlPr>
                            <a:rPr lang="en-US" altLang="zh-TW" sz="2800" i="1">
                              <a:latin typeface="Cambria Math" panose="02040503050406030204" pitchFamily="18" charset="0"/>
                            </a:rPr>
                          </m:ctrlPr>
                        </m:naryPr>
                        <m:sub>
                          <m:r>
                            <a:rPr lang="en-US" altLang="zh-TW" sz="2800" i="1">
                              <a:latin typeface="Cambria Math" panose="02040503050406030204" pitchFamily="18" charset="0"/>
                            </a:rPr>
                            <m:t>𝑛</m:t>
                          </m:r>
                          <m:r>
                            <a:rPr lang="en-US" altLang="zh-TW" sz="2800" i="1">
                              <a:latin typeface="Cambria Math" panose="02040503050406030204" pitchFamily="18" charset="0"/>
                            </a:rPr>
                            <m:t>=1</m:t>
                          </m:r>
                        </m:sub>
                        <m:sup>
                          <m:r>
                            <a:rPr lang="en-US" altLang="zh-TW" sz="2800" i="1">
                              <a:latin typeface="Cambria Math" panose="02040503050406030204" pitchFamily="18" charset="0"/>
                            </a:rPr>
                            <m:t>𝑁</m:t>
                          </m:r>
                        </m:sup>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𝑙</m:t>
                              </m:r>
                            </m:e>
                            <m:sup>
                              <m:r>
                                <a:rPr lang="en-US" altLang="zh-TW" sz="2800" i="1">
                                  <a:latin typeface="Cambria Math" panose="02040503050406030204" pitchFamily="18" charset="0"/>
                                </a:rPr>
                                <m:t>𝑛</m:t>
                              </m:r>
                            </m:sup>
                          </m:sSup>
                        </m:e>
                      </m:nary>
                    </m:oMath>
                  </m:oMathPara>
                </a14:m>
                <a:endParaRPr lang="zh-TW" altLang="en-US" sz="2800" dirty="0"/>
              </a:p>
            </p:txBody>
          </p:sp>
        </mc:Choice>
        <mc:Fallback xmlns="">
          <p:sp>
            <p:nvSpPr>
              <p:cNvPr id="7" name="文字方塊 6"/>
              <p:cNvSpPr txBox="1">
                <a:spLocks noRot="1" noChangeAspect="1" noMove="1" noResize="1" noEditPoints="1" noAdjustHandles="1" noChangeArrowheads="1" noChangeShapeType="1" noTextEdit="1"/>
              </p:cNvSpPr>
              <p:nvPr/>
            </p:nvSpPr>
            <p:spPr>
              <a:xfrm>
                <a:off x="8087165" y="983675"/>
                <a:ext cx="1638910" cy="121155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文字方塊 94"/>
              <p:cNvSpPr txBox="1"/>
              <p:nvPr/>
            </p:nvSpPr>
            <p:spPr>
              <a:xfrm>
                <a:off x="7011022" y="5159358"/>
                <a:ext cx="3318188" cy="138499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altLang="zh-TW" sz="2800" dirty="0"/>
                  <a:t>Find </a:t>
                </a:r>
                <a:r>
                  <a:rPr lang="en-US" altLang="zh-TW" sz="2800" b="1" i="1" u="sng" dirty="0"/>
                  <a:t>the network parameters </a:t>
                </a:r>
                <a14:m>
                  <m:oMath xmlns:m="http://schemas.openxmlformats.org/officeDocument/2006/math">
                    <m:sSup>
                      <m:sSupPr>
                        <m:ctrlPr>
                          <a:rPr lang="en-US" altLang="zh-TW" sz="2800" b="1" i="1" u="sng">
                            <a:latin typeface="Cambria Math" panose="02040503050406030204" pitchFamily="18" charset="0"/>
                          </a:rPr>
                        </m:ctrlPr>
                      </m:sSupPr>
                      <m:e>
                        <m:r>
                          <a:rPr lang="zh-TW" altLang="en-US" sz="2800" b="1" i="1" u="sng">
                            <a:latin typeface="Cambria Math" panose="02040503050406030204" pitchFamily="18" charset="0"/>
                          </a:rPr>
                          <m:t>𝜽</m:t>
                        </m:r>
                      </m:e>
                      <m:sup>
                        <m:r>
                          <a:rPr lang="en-US" altLang="zh-TW" sz="2800" b="1" i="1" u="sng">
                            <a:latin typeface="Cambria Math" panose="02040503050406030204" pitchFamily="18" charset="0"/>
                          </a:rPr>
                          <m:t>∗</m:t>
                        </m:r>
                      </m:sup>
                    </m:sSup>
                  </m:oMath>
                </a14:m>
                <a:r>
                  <a:rPr lang="en-US" altLang="zh-TW" sz="2800" dirty="0"/>
                  <a:t> that minimize total loss L</a:t>
                </a:r>
                <a:endParaRPr lang="zh-TW" altLang="en-US" sz="2800" dirty="0"/>
              </a:p>
            </p:txBody>
          </p:sp>
        </mc:Choice>
        <mc:Fallback xmlns="">
          <p:sp>
            <p:nvSpPr>
              <p:cNvPr id="95" name="文字方塊 94"/>
              <p:cNvSpPr txBox="1">
                <a:spLocks noRot="1" noChangeAspect="1" noMove="1" noResize="1" noEditPoints="1" noAdjustHandles="1" noChangeArrowheads="1" noChangeShapeType="1" noTextEdit="1"/>
              </p:cNvSpPr>
              <p:nvPr/>
            </p:nvSpPr>
            <p:spPr>
              <a:xfrm>
                <a:off x="7011022" y="5159358"/>
                <a:ext cx="3318188" cy="1384995"/>
              </a:xfrm>
              <a:prstGeom prst="rect">
                <a:avLst/>
              </a:prstGeom>
              <a:blipFill>
                <a:blip r:embed="rId13"/>
                <a:stretch>
                  <a:fillRect/>
                </a:stretch>
              </a:blipFill>
            </p:spPr>
            <p:txBody>
              <a:bodyPr/>
              <a:lstStyle/>
              <a:p>
                <a:r>
                  <a:rPr lang="en-US">
                    <a:noFill/>
                  </a:rPr>
                  <a:t> </a:t>
                </a:r>
              </a:p>
            </p:txBody>
          </p:sp>
        </mc:Fallback>
      </mc:AlternateContent>
      <p:sp>
        <p:nvSpPr>
          <p:cNvPr id="77" name="文字方塊 76"/>
          <p:cNvSpPr txBox="1"/>
          <p:nvPr/>
        </p:nvSpPr>
        <p:spPr>
          <a:xfrm>
            <a:off x="6991155" y="398990"/>
            <a:ext cx="1805606" cy="523220"/>
          </a:xfrm>
          <a:prstGeom prst="rect">
            <a:avLst/>
          </a:prstGeom>
          <a:noFill/>
        </p:spPr>
        <p:txBody>
          <a:bodyPr wrap="square" rtlCol="0">
            <a:spAutoFit/>
          </a:bodyPr>
          <a:lstStyle/>
          <a:p>
            <a:r>
              <a:rPr lang="en-US" altLang="zh-TW" sz="2800" dirty="0"/>
              <a:t>Total Loss:</a:t>
            </a:r>
            <a:endParaRPr lang="zh-TW" altLang="en-US" sz="2800" dirty="0"/>
          </a:p>
        </p:txBody>
      </p:sp>
      <mc:AlternateContent xmlns:mc="http://schemas.openxmlformats.org/markup-compatibility/2006" xmlns:a14="http://schemas.microsoft.com/office/drawing/2010/main">
        <mc:Choice Requires="a14">
          <p:sp>
            <p:nvSpPr>
              <p:cNvPr id="76" name="文字方塊 75"/>
              <p:cNvSpPr txBox="1"/>
              <p:nvPr/>
            </p:nvSpPr>
            <p:spPr>
              <a:xfrm>
                <a:off x="5947381" y="3685525"/>
                <a:ext cx="3190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𝑙</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76" name="文字方塊 75"/>
              <p:cNvSpPr txBox="1">
                <a:spLocks noRot="1" noChangeAspect="1" noMove="1" noResize="1" noEditPoints="1" noAdjustHandles="1" noChangeArrowheads="1" noChangeShapeType="1" noTextEdit="1"/>
              </p:cNvSpPr>
              <p:nvPr/>
            </p:nvSpPr>
            <p:spPr>
              <a:xfrm>
                <a:off x="5947381" y="3685525"/>
                <a:ext cx="319062" cy="369332"/>
              </a:xfrm>
              <a:prstGeom prst="rect">
                <a:avLst/>
              </a:prstGeom>
              <a:blipFill>
                <a:blip r:embed="rId14"/>
                <a:stretch>
                  <a:fillRect l="-23077" t="-1667" r="-9615"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文字方塊 77"/>
              <p:cNvSpPr txBox="1"/>
              <p:nvPr/>
            </p:nvSpPr>
            <p:spPr>
              <a:xfrm>
                <a:off x="5953885" y="4561823"/>
                <a:ext cx="3190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𝑙</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78" name="文字方塊 77"/>
              <p:cNvSpPr txBox="1">
                <a:spLocks noRot="1" noChangeAspect="1" noMove="1" noResize="1" noEditPoints="1" noAdjustHandles="1" noChangeArrowheads="1" noChangeShapeType="1" noTextEdit="1"/>
              </p:cNvSpPr>
              <p:nvPr/>
            </p:nvSpPr>
            <p:spPr>
              <a:xfrm>
                <a:off x="5953885" y="4561823"/>
                <a:ext cx="319062" cy="369332"/>
              </a:xfrm>
              <a:prstGeom prst="rect">
                <a:avLst/>
              </a:prstGeom>
              <a:blipFill>
                <a:blip r:embed="rId15"/>
                <a:stretch>
                  <a:fillRect l="-23077" r="-9615"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文字方塊 78"/>
              <p:cNvSpPr txBox="1"/>
              <p:nvPr/>
            </p:nvSpPr>
            <p:spPr>
              <a:xfrm>
                <a:off x="5961896" y="6027539"/>
                <a:ext cx="36439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𝑙</m:t>
                          </m:r>
                        </m:e>
                        <m:sup>
                          <m:r>
                            <a:rPr lang="en-US" altLang="zh-TW" sz="2400" i="1">
                              <a:latin typeface="Cambria Math" panose="02040503050406030204" pitchFamily="18" charset="0"/>
                            </a:rPr>
                            <m:t>𝑁</m:t>
                          </m:r>
                        </m:sup>
                      </m:sSup>
                    </m:oMath>
                  </m:oMathPara>
                </a14:m>
                <a:endParaRPr lang="zh-TW" altLang="en-US" sz="2400" dirty="0"/>
              </a:p>
            </p:txBody>
          </p:sp>
        </mc:Choice>
        <mc:Fallback xmlns="">
          <p:sp>
            <p:nvSpPr>
              <p:cNvPr id="79" name="文字方塊 78"/>
              <p:cNvSpPr txBox="1">
                <a:spLocks noRot="1" noChangeAspect="1" noMove="1" noResize="1" noEditPoints="1" noAdjustHandles="1" noChangeArrowheads="1" noChangeShapeType="1" noTextEdit="1"/>
              </p:cNvSpPr>
              <p:nvPr/>
            </p:nvSpPr>
            <p:spPr>
              <a:xfrm>
                <a:off x="5961896" y="6027539"/>
                <a:ext cx="364395" cy="369332"/>
              </a:xfrm>
              <a:prstGeom prst="rect">
                <a:avLst/>
              </a:prstGeom>
              <a:blipFill>
                <a:blip r:embed="rId16"/>
                <a:stretch>
                  <a:fillRect l="-20000" r="-6667" b="-8333"/>
                </a:stretch>
              </a:blipFill>
            </p:spPr>
            <p:txBody>
              <a:bodyPr/>
              <a:lstStyle/>
              <a:p>
                <a:r>
                  <a:rPr lang="en-US">
                    <a:noFill/>
                  </a:rPr>
                  <a:t> </a:t>
                </a:r>
              </a:p>
            </p:txBody>
          </p:sp>
        </mc:Fallback>
      </mc:AlternateContent>
      <p:sp>
        <p:nvSpPr>
          <p:cNvPr id="9" name="矩形 8"/>
          <p:cNvSpPr/>
          <p:nvPr/>
        </p:nvSpPr>
        <p:spPr>
          <a:xfrm>
            <a:off x="8015962" y="958275"/>
            <a:ext cx="1850601" cy="1326605"/>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文字方塊 80"/>
          <p:cNvSpPr txBox="1"/>
          <p:nvPr/>
        </p:nvSpPr>
        <p:spPr>
          <a:xfrm>
            <a:off x="7011022" y="3113966"/>
            <a:ext cx="3315102" cy="138499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altLang="zh-TW" sz="2800" dirty="0"/>
              <a:t>Find </a:t>
            </a:r>
            <a:r>
              <a:rPr lang="en-US" altLang="zh-TW" sz="2800" b="1" i="1" u="sng" dirty="0"/>
              <a:t>a function in function set </a:t>
            </a:r>
            <a:r>
              <a:rPr lang="en-US" altLang="zh-TW" sz="2800" dirty="0"/>
              <a:t>that minimizes total loss L</a:t>
            </a:r>
            <a:endParaRPr lang="zh-TW" altLang="en-US" sz="2800" dirty="0"/>
          </a:p>
        </p:txBody>
      </p:sp>
      <p:sp>
        <p:nvSpPr>
          <p:cNvPr id="4" name="向下箭號 3"/>
          <p:cNvSpPr/>
          <p:nvPr/>
        </p:nvSpPr>
        <p:spPr>
          <a:xfrm>
            <a:off x="8273969" y="2552127"/>
            <a:ext cx="697424" cy="55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82" name="向下箭號 81"/>
          <p:cNvSpPr/>
          <p:nvPr/>
        </p:nvSpPr>
        <p:spPr>
          <a:xfrm>
            <a:off x="8273969" y="4542208"/>
            <a:ext cx="697424" cy="53341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83" name="圖片 82"/>
          <p:cNvPicPr preferRelativeResize="0">
            <a:picLocks/>
          </p:cNvPicPr>
          <p:nvPr/>
        </p:nvPicPr>
        <p:blipFill>
          <a:blip r:embed="rId17"/>
          <a:stretch>
            <a:fillRect/>
          </a:stretch>
        </p:blipFill>
        <p:spPr>
          <a:xfrm>
            <a:off x="2417866" y="4136973"/>
            <a:ext cx="720000" cy="720000"/>
          </a:xfrm>
          <a:prstGeom prst="rect">
            <a:avLst/>
          </a:prstGeom>
          <a:ln w="38100">
            <a:solidFill>
              <a:schemeClr val="tx1"/>
            </a:solidFill>
          </a:ln>
        </p:spPr>
      </p:pic>
      <p:pic>
        <p:nvPicPr>
          <p:cNvPr id="84" name="圖片 83"/>
          <p:cNvPicPr preferRelativeResize="0">
            <a:picLocks/>
          </p:cNvPicPr>
          <p:nvPr/>
        </p:nvPicPr>
        <p:blipFill>
          <a:blip r:embed="rId18"/>
          <a:stretch>
            <a:fillRect/>
          </a:stretch>
        </p:blipFill>
        <p:spPr>
          <a:xfrm>
            <a:off x="2417267" y="5606622"/>
            <a:ext cx="720000" cy="720000"/>
          </a:xfrm>
          <a:prstGeom prst="rect">
            <a:avLst/>
          </a:prstGeom>
          <a:ln w="38100">
            <a:solidFill>
              <a:schemeClr val="tx1"/>
            </a:solidFill>
          </a:ln>
        </p:spPr>
      </p:pic>
      <p:pic>
        <p:nvPicPr>
          <p:cNvPr id="85" name="圖片 84"/>
          <p:cNvPicPr preferRelativeResize="0">
            <a:picLocks/>
          </p:cNvPicPr>
          <p:nvPr/>
        </p:nvPicPr>
        <p:blipFill>
          <a:blip r:embed="rId19"/>
          <a:stretch>
            <a:fillRect/>
          </a:stretch>
        </p:blipFill>
        <p:spPr>
          <a:xfrm>
            <a:off x="2414958" y="5600800"/>
            <a:ext cx="720000" cy="720000"/>
          </a:xfrm>
          <a:prstGeom prst="rect">
            <a:avLst/>
          </a:prstGeom>
          <a:ln w="38100">
            <a:solidFill>
              <a:schemeClr val="tx1"/>
            </a:solidFill>
          </a:ln>
        </p:spPr>
      </p:pic>
    </p:spTree>
    <p:extLst>
      <p:ext uri="{BB962C8B-B14F-4D97-AF65-F5344CB8AC3E}">
        <p14:creationId xmlns:p14="http://schemas.microsoft.com/office/powerpoint/2010/main" val="222176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9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7"/>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0"/>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94"/>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7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85"/>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77"/>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9"/>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8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4"/>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95"/>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p:bldP spid="31" grpId="0"/>
      <p:bldP spid="47" grpId="0" animBg="1"/>
      <p:bldP spid="48" grpId="0" animBg="1"/>
      <p:bldP spid="49" grpId="0" animBg="1"/>
      <p:bldP spid="50" grpId="0"/>
      <p:bldP spid="51" grpId="0"/>
      <p:bldP spid="52" grpId="0"/>
      <p:bldP spid="53" grpId="0" animBg="1"/>
      <p:bldP spid="54" grpId="0" animBg="1"/>
      <p:bldP spid="55" grpId="0" animBg="1"/>
      <p:bldP spid="56" grpId="0"/>
      <p:bldP spid="59" grpId="0"/>
      <p:bldP spid="60" grpId="0"/>
      <p:bldP spid="67" grpId="0" animBg="1"/>
      <p:bldP spid="73" grpId="0" animBg="1"/>
      <p:bldP spid="74" grpId="0"/>
      <p:bldP spid="75" grpId="0" animBg="1"/>
      <p:bldP spid="7" grpId="0"/>
      <p:bldP spid="95" grpId="0" animBg="1"/>
      <p:bldP spid="77" grpId="0"/>
      <p:bldP spid="76" grpId="0"/>
      <p:bldP spid="78" grpId="0"/>
      <p:bldP spid="79" grpId="0"/>
      <p:bldP spid="9" grpId="0" animBg="1"/>
      <p:bldP spid="81" grpId="0" animBg="1"/>
      <p:bldP spid="4" grpId="0" animBg="1"/>
      <p:bldP spid="8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ph idx="1"/>
            <p:extLst/>
          </p:nvPr>
        </p:nvGraphicFramePr>
        <p:xfrm>
          <a:off x="2152650" y="576689"/>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標題 1"/>
          <p:cNvSpPr>
            <a:spLocks noGrp="1"/>
          </p:cNvSpPr>
          <p:nvPr>
            <p:ph type="title"/>
          </p:nvPr>
        </p:nvSpPr>
        <p:spPr/>
        <p:txBody>
          <a:bodyPr/>
          <a:lstStyle/>
          <a:p>
            <a:r>
              <a:rPr lang="en-US" altLang="zh-TW" dirty="0"/>
              <a:t>Three Steps for Deep Learning</a:t>
            </a:r>
            <a:endParaRPr lang="zh-TW" altLang="en-US" dirty="0"/>
          </a:p>
        </p:txBody>
      </p:sp>
      <p:pic>
        <p:nvPicPr>
          <p:cNvPr id="9" name="Picture 2" descr="http://cdc.tencent.com/wp-content/uploads/2011/03/banner12.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2507" y="4272943"/>
            <a:ext cx="6344865" cy="224714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109012" y="3752285"/>
            <a:ext cx="3986989" cy="461665"/>
          </a:xfrm>
          <a:prstGeom prst="rect">
            <a:avLst/>
          </a:prstGeom>
        </p:spPr>
        <p:txBody>
          <a:bodyPr wrap="none">
            <a:spAutoFit/>
          </a:bodyPr>
          <a:lstStyle/>
          <a:p>
            <a:r>
              <a:rPr lang="en-US" altLang="zh-TW" sz="2400" dirty="0"/>
              <a:t>Deep Learning is so simple ……</a:t>
            </a:r>
            <a:endParaRPr lang="zh-TW" altLang="en-US" sz="2400" dirty="0"/>
          </a:p>
        </p:txBody>
      </p:sp>
      <p:sp>
        <p:nvSpPr>
          <p:cNvPr id="7" name="矩形 6"/>
          <p:cNvSpPr/>
          <p:nvPr/>
        </p:nvSpPr>
        <p:spPr>
          <a:xfrm>
            <a:off x="7866414" y="1908824"/>
            <a:ext cx="2259724" cy="168706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2255989" y="2580665"/>
            <a:ext cx="1860273" cy="95410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Neural </a:t>
            </a:r>
          </a:p>
          <a:p>
            <a:pPr algn="ctr"/>
            <a:r>
              <a:rPr lang="en-US" altLang="zh-TW" sz="2800" dirty="0"/>
              <a:t>Network</a:t>
            </a:r>
            <a:endParaRPr lang="zh-TW" altLang="en-US" sz="2800" dirty="0"/>
          </a:p>
        </p:txBody>
      </p:sp>
    </p:spTree>
    <p:extLst>
      <p:ext uri="{BB962C8B-B14F-4D97-AF65-F5344CB8AC3E}">
        <p14:creationId xmlns:p14="http://schemas.microsoft.com/office/powerpoint/2010/main" val="41395379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Gradient Descent</a:t>
            </a:r>
            <a:endParaRPr lang="zh-TW" altLang="en-US" dirty="0"/>
          </a:p>
        </p:txBody>
      </p:sp>
      <mc:AlternateContent xmlns:mc="http://schemas.openxmlformats.org/markup-compatibility/2006" xmlns:a14="http://schemas.microsoft.com/office/drawing/2010/main">
        <mc:Choice Requires="a14">
          <p:sp>
            <p:nvSpPr>
              <p:cNvPr id="4" name="文字方塊 3"/>
              <p:cNvSpPr txBox="1"/>
              <p:nvPr/>
            </p:nvSpPr>
            <p:spPr>
              <a:xfrm>
                <a:off x="1806557" y="2336365"/>
                <a:ext cx="421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1</m:t>
                          </m:r>
                        </m:sub>
                      </m:sSub>
                    </m:oMath>
                  </m:oMathPara>
                </a14:m>
                <a:endParaRPr lang="zh-TW" altLang="en-US" sz="2400" dirty="0"/>
              </a:p>
            </p:txBody>
          </p:sp>
        </mc:Choice>
        <mc:Fallback xmlns="">
          <p:sp>
            <p:nvSpPr>
              <p:cNvPr id="4" name="文字方塊 3"/>
              <p:cNvSpPr txBox="1">
                <a:spLocks noRot="1" noChangeAspect="1" noMove="1" noResize="1" noEditPoints="1" noAdjustHandles="1" noChangeArrowheads="1" noChangeShapeType="1" noTextEdit="1"/>
              </p:cNvSpPr>
              <p:nvPr/>
            </p:nvSpPr>
            <p:spPr>
              <a:xfrm>
                <a:off x="1806557" y="2336365"/>
                <a:ext cx="421847" cy="369332"/>
              </a:xfrm>
              <a:prstGeom prst="rect">
                <a:avLst/>
              </a:prstGeom>
              <a:blipFill>
                <a:blip r:embed="rId2"/>
                <a:stretch>
                  <a:fillRect l="-8571" r="-4286"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文字方塊 4"/>
              <p:cNvSpPr txBox="1"/>
              <p:nvPr/>
            </p:nvSpPr>
            <p:spPr>
              <a:xfrm>
                <a:off x="2745086" y="2014771"/>
                <a:ext cx="3119508" cy="369332"/>
              </a:xfrm>
              <a:prstGeom prst="rect">
                <a:avLst/>
              </a:prstGeom>
              <a:noFill/>
            </p:spPr>
            <p:txBody>
              <a:bodyPr wrap="square" lIns="0" tIns="0" rIns="0" bIns="0" rtlCol="0">
                <a:spAutoFit/>
              </a:bodyPr>
              <a:lstStyle/>
              <a:p>
                <a:pPr algn="ctr"/>
                <a:r>
                  <a:rPr lang="en-US" altLang="zh-TW" sz="2400" dirty="0"/>
                  <a:t>Compute </a:t>
                </a:r>
                <a14:m>
                  <m:oMath xmlns:m="http://schemas.openxmlformats.org/officeDocument/2006/math">
                    <m:f>
                      <m:fPr>
                        <m:type m:val="lin"/>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1</m:t>
                            </m:r>
                          </m:sub>
                        </m:sSub>
                      </m:den>
                    </m:f>
                  </m:oMath>
                </a14:m>
                <a:endParaRPr lang="zh-TW" altLang="en-US" sz="2400"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2745086" y="2014771"/>
                <a:ext cx="3119508" cy="369332"/>
              </a:xfrm>
              <a:prstGeom prst="rect">
                <a:avLst/>
              </a:prstGeom>
              <a:blipFill>
                <a:blip r:embed="rId3"/>
                <a:stretch>
                  <a:fillRect t="-171667" b="-255000"/>
                </a:stretch>
              </a:blipFill>
            </p:spPr>
            <p:txBody>
              <a:bodyPr/>
              <a:lstStyle/>
              <a:p>
                <a:r>
                  <a:rPr lang="en-US">
                    <a:noFill/>
                  </a:rPr>
                  <a:t> </a:t>
                </a:r>
              </a:p>
            </p:txBody>
          </p:sp>
        </mc:Fallback>
      </mc:AlternateContent>
      <p:sp>
        <p:nvSpPr>
          <p:cNvPr id="7" name="矩形 6"/>
          <p:cNvSpPr/>
          <p:nvPr/>
        </p:nvSpPr>
        <p:spPr>
          <a:xfrm>
            <a:off x="1698940" y="2205371"/>
            <a:ext cx="529464" cy="430449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向右箭號 7"/>
          <p:cNvSpPr/>
          <p:nvPr/>
        </p:nvSpPr>
        <p:spPr>
          <a:xfrm>
            <a:off x="3007245" y="2384103"/>
            <a:ext cx="2719712" cy="331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9" name="文字方塊 8"/>
              <p:cNvSpPr txBox="1"/>
              <p:nvPr/>
            </p:nvSpPr>
            <p:spPr>
              <a:xfrm>
                <a:off x="3362903" y="2675788"/>
                <a:ext cx="1889052"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r>
                        <a:rPr lang="zh-TW" altLang="en-US" sz="2400" i="1">
                          <a:latin typeface="Cambria Math" panose="02040503050406030204" pitchFamily="18" charset="0"/>
                        </a:rPr>
                        <m:t>𝜇</m:t>
                      </m:r>
                      <m:f>
                        <m:fPr>
                          <m:type m:val="lin"/>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1</m:t>
                              </m:r>
                            </m:sub>
                          </m:sSub>
                        </m:den>
                      </m:f>
                    </m:oMath>
                  </m:oMathPara>
                </a14:m>
                <a:endParaRPr lang="zh-TW" altLang="en-US" sz="2400" dirty="0"/>
              </a:p>
            </p:txBody>
          </p:sp>
        </mc:Choice>
        <mc:Fallback xmlns="">
          <p:sp>
            <p:nvSpPr>
              <p:cNvPr id="9" name="文字方塊 8"/>
              <p:cNvSpPr txBox="1">
                <a:spLocks noRot="1" noChangeAspect="1" noMove="1" noResize="1" noEditPoints="1" noAdjustHandles="1" noChangeArrowheads="1" noChangeShapeType="1" noTextEdit="1"/>
              </p:cNvSpPr>
              <p:nvPr/>
            </p:nvSpPr>
            <p:spPr>
              <a:xfrm>
                <a:off x="3362903" y="2675788"/>
                <a:ext cx="1889052" cy="369332"/>
              </a:xfrm>
              <a:prstGeom prst="rect">
                <a:avLst/>
              </a:prstGeom>
              <a:blipFill>
                <a:blip r:embed="rId4"/>
                <a:stretch>
                  <a:fillRect t="-168852" r="-10645" b="-249180"/>
                </a:stretch>
              </a:blipFill>
            </p:spPr>
            <p:txBody>
              <a:bodyPr/>
              <a:lstStyle/>
              <a:p>
                <a:r>
                  <a:rPr lang="en-US">
                    <a:noFill/>
                  </a:rPr>
                  <a:t> </a:t>
                </a:r>
              </a:p>
            </p:txBody>
          </p:sp>
        </mc:Fallback>
      </mc:AlternateContent>
      <p:sp>
        <p:nvSpPr>
          <p:cNvPr id="10" name="文字方塊 9"/>
          <p:cNvSpPr txBox="1"/>
          <p:nvPr/>
        </p:nvSpPr>
        <p:spPr>
          <a:xfrm>
            <a:off x="5744632" y="2337017"/>
            <a:ext cx="752229"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zh-TW" sz="2400" dirty="0"/>
              <a:t>0.15</a:t>
            </a:r>
            <a:endParaRPr lang="zh-TW" altLang="en-US" sz="2400" dirty="0"/>
          </a:p>
        </p:txBody>
      </p:sp>
      <mc:AlternateContent xmlns:mc="http://schemas.openxmlformats.org/markup-compatibility/2006" xmlns:a14="http://schemas.microsoft.com/office/drawing/2010/main">
        <mc:Choice Requires="a14">
          <p:sp>
            <p:nvSpPr>
              <p:cNvPr id="15" name="文字方塊 14"/>
              <p:cNvSpPr txBox="1"/>
              <p:nvPr/>
            </p:nvSpPr>
            <p:spPr>
              <a:xfrm>
                <a:off x="1806556" y="3549032"/>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2</m:t>
                          </m:r>
                        </m:sub>
                      </m:sSub>
                    </m:oMath>
                  </m:oMathPara>
                </a14:m>
                <a:endParaRPr lang="zh-TW" altLang="en-US" sz="2400" dirty="0"/>
              </a:p>
            </p:txBody>
          </p:sp>
        </mc:Choice>
        <mc:Fallback xmlns="">
          <p:sp>
            <p:nvSpPr>
              <p:cNvPr id="15" name="文字方塊 14"/>
              <p:cNvSpPr txBox="1">
                <a:spLocks noRot="1" noChangeAspect="1" noMove="1" noResize="1" noEditPoints="1" noAdjustHandles="1" noChangeArrowheads="1" noChangeShapeType="1" noTextEdit="1"/>
              </p:cNvSpPr>
              <p:nvPr/>
            </p:nvSpPr>
            <p:spPr>
              <a:xfrm>
                <a:off x="1806556" y="3549032"/>
                <a:ext cx="428964" cy="369332"/>
              </a:xfrm>
              <a:prstGeom prst="rect">
                <a:avLst/>
              </a:prstGeom>
              <a:blipFill>
                <a:blip r:embed="rId5"/>
                <a:stretch>
                  <a:fillRect l="-8451" r="-4225"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文字方塊 15"/>
              <p:cNvSpPr txBox="1"/>
              <p:nvPr/>
            </p:nvSpPr>
            <p:spPr>
              <a:xfrm>
                <a:off x="2745086" y="3227438"/>
                <a:ext cx="3119508" cy="369332"/>
              </a:xfrm>
              <a:prstGeom prst="rect">
                <a:avLst/>
              </a:prstGeom>
              <a:noFill/>
            </p:spPr>
            <p:txBody>
              <a:bodyPr wrap="square" lIns="0" tIns="0" rIns="0" bIns="0" rtlCol="0">
                <a:spAutoFit/>
              </a:bodyPr>
              <a:lstStyle/>
              <a:p>
                <a:pPr algn="ctr"/>
                <a:r>
                  <a:rPr lang="en-US" altLang="zh-TW" sz="2400" dirty="0"/>
                  <a:t>Compute </a:t>
                </a:r>
                <a14:m>
                  <m:oMath xmlns:m="http://schemas.openxmlformats.org/officeDocument/2006/math">
                    <m:f>
                      <m:fPr>
                        <m:type m:val="lin"/>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2</m:t>
                            </m:r>
                          </m:sub>
                        </m:sSub>
                      </m:den>
                    </m:f>
                  </m:oMath>
                </a14:m>
                <a:endParaRPr lang="zh-TW" altLang="en-US" sz="2400" dirty="0"/>
              </a:p>
            </p:txBody>
          </p:sp>
        </mc:Choice>
        <mc:Fallback xmlns="">
          <p:sp>
            <p:nvSpPr>
              <p:cNvPr id="16" name="文字方塊 15"/>
              <p:cNvSpPr txBox="1">
                <a:spLocks noRot="1" noChangeAspect="1" noMove="1" noResize="1" noEditPoints="1" noAdjustHandles="1" noChangeArrowheads="1" noChangeShapeType="1" noTextEdit="1"/>
              </p:cNvSpPr>
              <p:nvPr/>
            </p:nvSpPr>
            <p:spPr>
              <a:xfrm>
                <a:off x="2745086" y="3227438"/>
                <a:ext cx="3119508" cy="369332"/>
              </a:xfrm>
              <a:prstGeom prst="rect">
                <a:avLst/>
              </a:prstGeom>
              <a:blipFill>
                <a:blip r:embed="rId6"/>
                <a:stretch>
                  <a:fillRect t="-167213" b="-250820"/>
                </a:stretch>
              </a:blipFill>
            </p:spPr>
            <p:txBody>
              <a:bodyPr/>
              <a:lstStyle/>
              <a:p>
                <a:r>
                  <a:rPr lang="en-US">
                    <a:noFill/>
                  </a:rPr>
                  <a:t> </a:t>
                </a:r>
              </a:p>
            </p:txBody>
          </p:sp>
        </mc:Fallback>
      </mc:AlternateContent>
      <p:sp>
        <p:nvSpPr>
          <p:cNvPr id="18" name="向右箭號 17"/>
          <p:cNvSpPr/>
          <p:nvPr/>
        </p:nvSpPr>
        <p:spPr>
          <a:xfrm>
            <a:off x="3007245" y="3596770"/>
            <a:ext cx="2719712" cy="331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9" name="文字方塊 18"/>
              <p:cNvSpPr txBox="1"/>
              <p:nvPr/>
            </p:nvSpPr>
            <p:spPr>
              <a:xfrm>
                <a:off x="3362903" y="3888455"/>
                <a:ext cx="1889052"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r>
                        <a:rPr lang="zh-TW" altLang="en-US" sz="2400" i="1">
                          <a:latin typeface="Cambria Math" panose="02040503050406030204" pitchFamily="18" charset="0"/>
                        </a:rPr>
                        <m:t>𝜇</m:t>
                      </m:r>
                      <m:f>
                        <m:fPr>
                          <m:type m:val="lin"/>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2</m:t>
                              </m:r>
                            </m:sub>
                          </m:sSub>
                        </m:den>
                      </m:f>
                    </m:oMath>
                  </m:oMathPara>
                </a14:m>
                <a:endParaRPr lang="zh-TW" altLang="en-US" sz="2400" dirty="0"/>
              </a:p>
            </p:txBody>
          </p:sp>
        </mc:Choice>
        <mc:Fallback xmlns="">
          <p:sp>
            <p:nvSpPr>
              <p:cNvPr id="19" name="文字方塊 18"/>
              <p:cNvSpPr txBox="1">
                <a:spLocks noRot="1" noChangeAspect="1" noMove="1" noResize="1" noEditPoints="1" noAdjustHandles="1" noChangeArrowheads="1" noChangeShapeType="1" noTextEdit="1"/>
              </p:cNvSpPr>
              <p:nvPr/>
            </p:nvSpPr>
            <p:spPr>
              <a:xfrm>
                <a:off x="3362903" y="3888455"/>
                <a:ext cx="1889052" cy="369332"/>
              </a:xfrm>
              <a:prstGeom prst="rect">
                <a:avLst/>
              </a:prstGeom>
              <a:blipFill>
                <a:blip r:embed="rId7"/>
                <a:stretch>
                  <a:fillRect t="-171667" r="-10645" b="-255000"/>
                </a:stretch>
              </a:blipFill>
            </p:spPr>
            <p:txBody>
              <a:bodyPr/>
              <a:lstStyle/>
              <a:p>
                <a:r>
                  <a:rPr lang="en-US">
                    <a:noFill/>
                  </a:rPr>
                  <a:t> </a:t>
                </a:r>
              </a:p>
            </p:txBody>
          </p:sp>
        </mc:Fallback>
      </mc:AlternateContent>
      <p:sp>
        <p:nvSpPr>
          <p:cNvPr id="20" name="文字方塊 19"/>
          <p:cNvSpPr txBox="1"/>
          <p:nvPr/>
        </p:nvSpPr>
        <p:spPr>
          <a:xfrm>
            <a:off x="5744632" y="3549684"/>
            <a:ext cx="752229"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altLang="zh-TW" sz="2400" dirty="0"/>
              <a:t>0.05</a:t>
            </a:r>
            <a:endParaRPr lang="zh-TW" altLang="en-US" sz="2400" dirty="0"/>
          </a:p>
        </p:txBody>
      </p:sp>
      <mc:AlternateContent xmlns:mc="http://schemas.openxmlformats.org/markup-compatibility/2006" xmlns:a14="http://schemas.microsoft.com/office/drawing/2010/main">
        <mc:Choice Requires="a14">
          <p:sp>
            <p:nvSpPr>
              <p:cNvPr id="25" name="文字方塊 24"/>
              <p:cNvSpPr txBox="1"/>
              <p:nvPr/>
            </p:nvSpPr>
            <p:spPr>
              <a:xfrm>
                <a:off x="1806557" y="5103976"/>
                <a:ext cx="3613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𝑏</m:t>
                          </m:r>
                        </m:e>
                        <m:sub>
                          <m:r>
                            <a:rPr lang="en-US" altLang="zh-TW" sz="2400" i="1">
                              <a:latin typeface="Cambria Math" panose="02040503050406030204" pitchFamily="18" charset="0"/>
                            </a:rPr>
                            <m:t>1</m:t>
                          </m:r>
                        </m:sub>
                      </m:sSub>
                    </m:oMath>
                  </m:oMathPara>
                </a14:m>
                <a:endParaRPr lang="zh-TW" altLang="en-US" sz="2400" dirty="0"/>
              </a:p>
            </p:txBody>
          </p:sp>
        </mc:Choice>
        <mc:Fallback xmlns="">
          <p:sp>
            <p:nvSpPr>
              <p:cNvPr id="25" name="文字方塊 24"/>
              <p:cNvSpPr txBox="1">
                <a:spLocks noRot="1" noChangeAspect="1" noMove="1" noResize="1" noEditPoints="1" noAdjustHandles="1" noChangeArrowheads="1" noChangeShapeType="1" noTextEdit="1"/>
              </p:cNvSpPr>
              <p:nvPr/>
            </p:nvSpPr>
            <p:spPr>
              <a:xfrm>
                <a:off x="1806557" y="5103976"/>
                <a:ext cx="361381" cy="369332"/>
              </a:xfrm>
              <a:prstGeom prst="rect">
                <a:avLst/>
              </a:prstGeom>
              <a:blipFill>
                <a:blip r:embed="rId8"/>
                <a:stretch>
                  <a:fillRect l="-20000" r="-5000"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文字方塊 25"/>
              <p:cNvSpPr txBox="1"/>
              <p:nvPr/>
            </p:nvSpPr>
            <p:spPr>
              <a:xfrm>
                <a:off x="2745086" y="4782382"/>
                <a:ext cx="3119508" cy="369332"/>
              </a:xfrm>
              <a:prstGeom prst="rect">
                <a:avLst/>
              </a:prstGeom>
              <a:noFill/>
            </p:spPr>
            <p:txBody>
              <a:bodyPr wrap="square" lIns="0" tIns="0" rIns="0" bIns="0" rtlCol="0">
                <a:spAutoFit/>
              </a:bodyPr>
              <a:lstStyle/>
              <a:p>
                <a:pPr algn="ctr"/>
                <a:r>
                  <a:rPr lang="en-US" altLang="zh-TW" sz="2400" dirty="0"/>
                  <a:t>Compute </a:t>
                </a:r>
                <a14:m>
                  <m:oMath xmlns:m="http://schemas.openxmlformats.org/officeDocument/2006/math">
                    <m:f>
                      <m:fPr>
                        <m:type m:val="lin"/>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𝑏</m:t>
                            </m:r>
                          </m:e>
                          <m:sub>
                            <m:r>
                              <a:rPr lang="en-US" altLang="zh-TW" sz="2400" i="1">
                                <a:latin typeface="Cambria Math" panose="02040503050406030204" pitchFamily="18" charset="0"/>
                              </a:rPr>
                              <m:t>1</m:t>
                            </m:r>
                          </m:sub>
                        </m:sSub>
                      </m:den>
                    </m:f>
                  </m:oMath>
                </a14:m>
                <a:endParaRPr lang="zh-TW" altLang="en-US" sz="2400" dirty="0"/>
              </a:p>
            </p:txBody>
          </p:sp>
        </mc:Choice>
        <mc:Fallback xmlns="">
          <p:sp>
            <p:nvSpPr>
              <p:cNvPr id="26" name="文字方塊 25"/>
              <p:cNvSpPr txBox="1">
                <a:spLocks noRot="1" noChangeAspect="1" noMove="1" noResize="1" noEditPoints="1" noAdjustHandles="1" noChangeArrowheads="1" noChangeShapeType="1" noTextEdit="1"/>
              </p:cNvSpPr>
              <p:nvPr/>
            </p:nvSpPr>
            <p:spPr>
              <a:xfrm>
                <a:off x="2745086" y="4782382"/>
                <a:ext cx="3119508" cy="369332"/>
              </a:xfrm>
              <a:prstGeom prst="rect">
                <a:avLst/>
              </a:prstGeom>
              <a:blipFill>
                <a:blip r:embed="rId9"/>
                <a:stretch>
                  <a:fillRect t="-171667" r="-977" b="-255000"/>
                </a:stretch>
              </a:blipFill>
            </p:spPr>
            <p:txBody>
              <a:bodyPr/>
              <a:lstStyle/>
              <a:p>
                <a:r>
                  <a:rPr lang="en-US">
                    <a:noFill/>
                  </a:rPr>
                  <a:t> </a:t>
                </a:r>
              </a:p>
            </p:txBody>
          </p:sp>
        </mc:Fallback>
      </mc:AlternateContent>
      <p:sp>
        <p:nvSpPr>
          <p:cNvPr id="28" name="向右箭號 27"/>
          <p:cNvSpPr/>
          <p:nvPr/>
        </p:nvSpPr>
        <p:spPr>
          <a:xfrm>
            <a:off x="3007245" y="5151714"/>
            <a:ext cx="2719712" cy="331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9" name="文字方塊 28"/>
              <p:cNvSpPr txBox="1"/>
              <p:nvPr/>
            </p:nvSpPr>
            <p:spPr>
              <a:xfrm>
                <a:off x="3362903" y="5443399"/>
                <a:ext cx="1889052"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r>
                        <a:rPr lang="zh-TW" altLang="en-US" sz="2400" i="1">
                          <a:latin typeface="Cambria Math" panose="02040503050406030204" pitchFamily="18" charset="0"/>
                        </a:rPr>
                        <m:t>𝜇</m:t>
                      </m:r>
                      <m:f>
                        <m:fPr>
                          <m:type m:val="lin"/>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𝑏</m:t>
                              </m:r>
                            </m:e>
                            <m:sub>
                              <m:r>
                                <a:rPr lang="en-US" altLang="zh-TW" sz="2400" i="1">
                                  <a:latin typeface="Cambria Math" panose="02040503050406030204" pitchFamily="18" charset="0"/>
                                </a:rPr>
                                <m:t>1</m:t>
                              </m:r>
                            </m:sub>
                          </m:sSub>
                        </m:den>
                      </m:f>
                    </m:oMath>
                  </m:oMathPara>
                </a14:m>
                <a:endParaRPr lang="zh-TW" altLang="en-US" sz="2400" dirty="0"/>
              </a:p>
            </p:txBody>
          </p:sp>
        </mc:Choice>
        <mc:Fallback xmlns="">
          <p:sp>
            <p:nvSpPr>
              <p:cNvPr id="29" name="文字方塊 28"/>
              <p:cNvSpPr txBox="1">
                <a:spLocks noRot="1" noChangeAspect="1" noMove="1" noResize="1" noEditPoints="1" noAdjustHandles="1" noChangeArrowheads="1" noChangeShapeType="1" noTextEdit="1"/>
              </p:cNvSpPr>
              <p:nvPr/>
            </p:nvSpPr>
            <p:spPr>
              <a:xfrm>
                <a:off x="3362903" y="5443399"/>
                <a:ext cx="1889052" cy="369332"/>
              </a:xfrm>
              <a:prstGeom prst="rect">
                <a:avLst/>
              </a:prstGeom>
              <a:blipFill>
                <a:blip r:embed="rId10"/>
                <a:stretch>
                  <a:fillRect t="-168852" r="-12258" b="-249180"/>
                </a:stretch>
              </a:blipFill>
            </p:spPr>
            <p:txBody>
              <a:bodyPr/>
              <a:lstStyle/>
              <a:p>
                <a:r>
                  <a:rPr lang="en-US">
                    <a:noFill/>
                  </a:rPr>
                  <a:t> </a:t>
                </a:r>
              </a:p>
            </p:txBody>
          </p:sp>
        </mc:Fallback>
      </mc:AlternateContent>
      <p:sp>
        <p:nvSpPr>
          <p:cNvPr id="30" name="文字方塊 29"/>
          <p:cNvSpPr txBox="1"/>
          <p:nvPr/>
        </p:nvSpPr>
        <p:spPr>
          <a:xfrm>
            <a:off x="5744632" y="5104628"/>
            <a:ext cx="752229"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0.2</a:t>
            </a:r>
            <a:endParaRPr lang="zh-TW" altLang="en-US" sz="2400" dirty="0"/>
          </a:p>
        </p:txBody>
      </p:sp>
      <p:sp>
        <p:nvSpPr>
          <p:cNvPr id="35" name="文字方塊 34"/>
          <p:cNvSpPr txBox="1"/>
          <p:nvPr/>
        </p:nvSpPr>
        <p:spPr>
          <a:xfrm rot="5400000">
            <a:off x="1670826" y="4213373"/>
            <a:ext cx="794679" cy="523220"/>
          </a:xfrm>
          <a:prstGeom prst="rect">
            <a:avLst/>
          </a:prstGeom>
          <a:noFill/>
        </p:spPr>
        <p:txBody>
          <a:bodyPr wrap="square" rtlCol="0">
            <a:spAutoFit/>
          </a:bodyPr>
          <a:lstStyle/>
          <a:p>
            <a:r>
              <a:rPr lang="en-US" altLang="zh-TW" sz="2800" b="1" dirty="0"/>
              <a:t>……</a:t>
            </a:r>
            <a:endParaRPr lang="zh-TW" altLang="en-US" sz="2800" b="1" dirty="0"/>
          </a:p>
        </p:txBody>
      </p:sp>
      <p:sp>
        <p:nvSpPr>
          <p:cNvPr id="36" name="文字方塊 35"/>
          <p:cNvSpPr txBox="1"/>
          <p:nvPr/>
        </p:nvSpPr>
        <p:spPr>
          <a:xfrm rot="5400000">
            <a:off x="1670826" y="5850917"/>
            <a:ext cx="794679" cy="523220"/>
          </a:xfrm>
          <a:prstGeom prst="rect">
            <a:avLst/>
          </a:prstGeom>
          <a:noFill/>
        </p:spPr>
        <p:txBody>
          <a:bodyPr wrap="square" rtlCol="0">
            <a:spAutoFit/>
          </a:bodyPr>
          <a:lstStyle/>
          <a:p>
            <a:r>
              <a:rPr lang="en-US" altLang="zh-TW" sz="2800" b="1" dirty="0"/>
              <a:t>……</a:t>
            </a:r>
            <a:endParaRPr lang="zh-TW" altLang="en-US" sz="2800" b="1" dirty="0"/>
          </a:p>
        </p:txBody>
      </p:sp>
      <p:sp>
        <p:nvSpPr>
          <p:cNvPr id="6" name="文字方塊 5"/>
          <p:cNvSpPr txBox="1"/>
          <p:nvPr/>
        </p:nvSpPr>
        <p:spPr>
          <a:xfrm>
            <a:off x="2354523" y="2298254"/>
            <a:ext cx="752229"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zh-TW" sz="2400" dirty="0"/>
              <a:t>0.2</a:t>
            </a:r>
            <a:endParaRPr lang="zh-TW" altLang="en-US" sz="2400" dirty="0"/>
          </a:p>
        </p:txBody>
      </p:sp>
      <p:sp>
        <p:nvSpPr>
          <p:cNvPr id="17" name="文字方塊 16"/>
          <p:cNvSpPr txBox="1"/>
          <p:nvPr/>
        </p:nvSpPr>
        <p:spPr>
          <a:xfrm>
            <a:off x="2354523" y="3510921"/>
            <a:ext cx="752229"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altLang="zh-TW" sz="2400" dirty="0"/>
              <a:t>-0.1</a:t>
            </a:r>
            <a:endParaRPr lang="zh-TW" altLang="en-US" sz="2400" dirty="0"/>
          </a:p>
        </p:txBody>
      </p:sp>
      <p:sp>
        <p:nvSpPr>
          <p:cNvPr id="27" name="文字方塊 26"/>
          <p:cNvSpPr txBox="1"/>
          <p:nvPr/>
        </p:nvSpPr>
        <p:spPr>
          <a:xfrm>
            <a:off x="2354523" y="5065865"/>
            <a:ext cx="752229"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0.3</a:t>
            </a:r>
            <a:endParaRPr lang="zh-TW" altLang="en-US" sz="2400" dirty="0"/>
          </a:p>
        </p:txBody>
      </p:sp>
      <mc:AlternateContent xmlns:mc="http://schemas.openxmlformats.org/markup-compatibility/2006" xmlns:a14="http://schemas.microsoft.com/office/drawing/2010/main">
        <mc:Choice Requires="a14">
          <p:sp>
            <p:nvSpPr>
              <p:cNvPr id="40" name="矩形 39"/>
              <p:cNvSpPr/>
              <p:nvPr/>
            </p:nvSpPr>
            <p:spPr>
              <a:xfrm>
                <a:off x="1724215" y="1698275"/>
                <a:ext cx="4789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sz="2800" i="1">
                          <a:latin typeface="Cambria Math" panose="02040503050406030204" pitchFamily="18" charset="0"/>
                        </a:rPr>
                        <m:t>𝜃</m:t>
                      </m:r>
                    </m:oMath>
                  </m:oMathPara>
                </a14:m>
                <a:endParaRPr lang="zh-TW" altLang="en-US" sz="2800" dirty="0"/>
              </a:p>
            </p:txBody>
          </p:sp>
        </mc:Choice>
        <mc:Fallback xmlns="">
          <p:sp>
            <p:nvSpPr>
              <p:cNvPr id="40" name="矩形 39"/>
              <p:cNvSpPr>
                <a:spLocks noRot="1" noChangeAspect="1" noMove="1" noResize="1" noEditPoints="1" noAdjustHandles="1" noChangeArrowheads="1" noChangeShapeType="1" noTextEdit="1"/>
              </p:cNvSpPr>
              <p:nvPr/>
            </p:nvSpPr>
            <p:spPr>
              <a:xfrm>
                <a:off x="1724215" y="1698275"/>
                <a:ext cx="478914" cy="52322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文字方塊 2"/>
              <p:cNvSpPr txBox="1"/>
              <p:nvPr/>
            </p:nvSpPr>
            <p:spPr>
              <a:xfrm>
                <a:off x="8653519" y="2142625"/>
                <a:ext cx="962443" cy="34854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a:latin typeface="Cambria Math" panose="02040503050406030204" pitchFamily="18" charset="0"/>
                            </a:rPr>
                          </m:ctrlPr>
                        </m:dPr>
                        <m:e>
                          <m:eqArr>
                            <m:eqArrPr>
                              <m:ctrlPr>
                                <a:rPr lang="en-US" altLang="zh-TW" sz="2800" i="1">
                                  <a:latin typeface="Cambria Math" panose="02040503050406030204" pitchFamily="18" charset="0"/>
                                </a:rPr>
                              </m:ctrlPr>
                            </m:eqArrPr>
                            <m:e>
                              <m:f>
                                <m:fPr>
                                  <m:ctrlPr>
                                    <a:rPr lang="en-US" altLang="zh-TW" sz="2800" i="1">
                                      <a:latin typeface="Cambria Math" panose="02040503050406030204" pitchFamily="18" charset="0"/>
                                    </a:rPr>
                                  </m:ctrlPr>
                                </m:fPr>
                                <m:num>
                                  <m:r>
                                    <a:rPr lang="en-US" altLang="zh-TW" sz="2800" i="1">
                                      <a:latin typeface="Cambria Math" panose="02040503050406030204" pitchFamily="18" charset="0"/>
                                    </a:rPr>
                                    <m:t>𝜕</m:t>
                                  </m:r>
                                  <m:r>
                                    <a:rPr lang="en-US" altLang="zh-TW" sz="2800" i="1">
                                      <a:latin typeface="Cambria Math" panose="02040503050406030204" pitchFamily="18" charset="0"/>
                                    </a:rPr>
                                    <m:t>𝐿</m:t>
                                  </m:r>
                                </m:num>
                                <m:den>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𝑤</m:t>
                                      </m:r>
                                    </m:e>
                                    <m:sub>
                                      <m:r>
                                        <a:rPr lang="en-US" altLang="zh-TW" sz="2800" i="1">
                                          <a:latin typeface="Cambria Math" panose="02040503050406030204" pitchFamily="18" charset="0"/>
                                        </a:rPr>
                                        <m:t>1</m:t>
                                      </m:r>
                                    </m:sub>
                                  </m:sSub>
                                </m:den>
                              </m:f>
                            </m:e>
                            <m:e>
                              <m:f>
                                <m:fPr>
                                  <m:ctrlPr>
                                    <a:rPr lang="en-US" altLang="zh-TW" sz="2800" i="1">
                                      <a:latin typeface="Cambria Math" panose="02040503050406030204" pitchFamily="18" charset="0"/>
                                    </a:rPr>
                                  </m:ctrlPr>
                                </m:fPr>
                                <m:num>
                                  <m:r>
                                    <a:rPr lang="en-US" altLang="zh-TW" sz="2800" i="1">
                                      <a:latin typeface="Cambria Math" panose="02040503050406030204" pitchFamily="18" charset="0"/>
                                    </a:rPr>
                                    <m:t>𝜕</m:t>
                                  </m:r>
                                  <m:r>
                                    <a:rPr lang="en-US" altLang="zh-TW" sz="2800" i="1">
                                      <a:latin typeface="Cambria Math" panose="02040503050406030204" pitchFamily="18" charset="0"/>
                                    </a:rPr>
                                    <m:t>𝐿</m:t>
                                  </m:r>
                                </m:num>
                                <m:den>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𝑤</m:t>
                                      </m:r>
                                    </m:e>
                                    <m:sub>
                                      <m:r>
                                        <a:rPr lang="en-US" altLang="zh-TW" sz="2800" i="1">
                                          <a:latin typeface="Cambria Math" panose="02040503050406030204" pitchFamily="18" charset="0"/>
                                        </a:rPr>
                                        <m:t>2</m:t>
                                      </m:r>
                                    </m:sub>
                                  </m:sSub>
                                </m:den>
                              </m:f>
                            </m:e>
                            <m:e>
                              <m:r>
                                <a:rPr lang="zh-TW" altLang="en-US" sz="2800" i="1">
                                  <a:latin typeface="Cambria Math" panose="02040503050406030204" pitchFamily="18" charset="0"/>
                                </a:rPr>
                                <m:t>⋮</m:t>
                              </m:r>
                            </m:e>
                            <m:e>
                              <m:f>
                                <m:fPr>
                                  <m:ctrlPr>
                                    <a:rPr lang="en-US" altLang="zh-TW" sz="2800" i="1">
                                      <a:latin typeface="Cambria Math" panose="02040503050406030204" pitchFamily="18" charset="0"/>
                                    </a:rPr>
                                  </m:ctrlPr>
                                </m:fPr>
                                <m:num>
                                  <m:r>
                                    <a:rPr lang="en-US" altLang="zh-TW" sz="2800" i="1">
                                      <a:latin typeface="Cambria Math" panose="02040503050406030204" pitchFamily="18" charset="0"/>
                                    </a:rPr>
                                    <m:t>𝜕</m:t>
                                  </m:r>
                                  <m:r>
                                    <a:rPr lang="en-US" altLang="zh-TW" sz="2800" i="1">
                                      <a:latin typeface="Cambria Math" panose="02040503050406030204" pitchFamily="18" charset="0"/>
                                    </a:rPr>
                                    <m:t>𝐿</m:t>
                                  </m:r>
                                </m:num>
                                <m:den>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𝑏</m:t>
                                      </m:r>
                                    </m:e>
                                    <m:sub>
                                      <m:r>
                                        <a:rPr lang="en-US" altLang="zh-TW" sz="2800" i="1">
                                          <a:latin typeface="Cambria Math" panose="02040503050406030204" pitchFamily="18" charset="0"/>
                                        </a:rPr>
                                        <m:t>1</m:t>
                                      </m:r>
                                    </m:sub>
                                  </m:sSub>
                                </m:den>
                              </m:f>
                            </m:e>
                            <m:e>
                              <m:r>
                                <a:rPr lang="zh-TW" altLang="en-US" sz="2800" i="1">
                                  <a:latin typeface="Cambria Math" panose="02040503050406030204" pitchFamily="18" charset="0"/>
                                </a:rPr>
                                <m:t>⋮</m:t>
                              </m:r>
                            </m:e>
                          </m:eqArr>
                        </m:e>
                      </m:d>
                    </m:oMath>
                  </m:oMathPara>
                </a14:m>
                <a:endParaRPr lang="zh-TW" altLang="en-US" sz="2800" dirty="0"/>
              </a:p>
            </p:txBody>
          </p:sp>
        </mc:Choice>
        <mc:Fallback xmlns="">
          <p:sp>
            <p:nvSpPr>
              <p:cNvPr id="3" name="文字方塊 2"/>
              <p:cNvSpPr txBox="1">
                <a:spLocks noRot="1" noChangeAspect="1" noMove="1" noResize="1" noEditPoints="1" noAdjustHandles="1" noChangeArrowheads="1" noChangeShapeType="1" noTextEdit="1"/>
              </p:cNvSpPr>
              <p:nvPr/>
            </p:nvSpPr>
            <p:spPr>
              <a:xfrm>
                <a:off x="8653519" y="2142625"/>
                <a:ext cx="962443" cy="3485441"/>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文字方塊 40"/>
              <p:cNvSpPr txBox="1"/>
              <p:nvPr/>
            </p:nvSpPr>
            <p:spPr>
              <a:xfrm>
                <a:off x="7610601" y="3668268"/>
                <a:ext cx="86055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800" i="1">
                          <a:latin typeface="Cambria Math" panose="02040503050406030204" pitchFamily="18" charset="0"/>
                        </a:rPr>
                        <m:t>𝛻</m:t>
                      </m:r>
                      <m:r>
                        <a:rPr lang="en-US" altLang="zh-TW" sz="2800" i="1">
                          <a:latin typeface="Cambria Math" panose="02040503050406030204" pitchFamily="18" charset="0"/>
                        </a:rPr>
                        <m:t>𝐿</m:t>
                      </m:r>
                      <m:r>
                        <a:rPr lang="en-US" altLang="zh-TW" sz="2800" i="1">
                          <a:latin typeface="Cambria Math" panose="02040503050406030204" pitchFamily="18" charset="0"/>
                        </a:rPr>
                        <m:t>=</m:t>
                      </m:r>
                    </m:oMath>
                  </m:oMathPara>
                </a14:m>
                <a:endParaRPr lang="zh-TW" altLang="en-US" sz="2800" dirty="0"/>
              </a:p>
            </p:txBody>
          </p:sp>
        </mc:Choice>
        <mc:Fallback xmlns="">
          <p:sp>
            <p:nvSpPr>
              <p:cNvPr id="41" name="文字方塊 40"/>
              <p:cNvSpPr txBox="1">
                <a:spLocks noRot="1" noChangeAspect="1" noMove="1" noResize="1" noEditPoints="1" noAdjustHandles="1" noChangeArrowheads="1" noChangeShapeType="1" noTextEdit="1"/>
              </p:cNvSpPr>
              <p:nvPr/>
            </p:nvSpPr>
            <p:spPr>
              <a:xfrm>
                <a:off x="7610601" y="3668268"/>
                <a:ext cx="860557" cy="430887"/>
              </a:xfrm>
              <a:prstGeom prst="rect">
                <a:avLst/>
              </a:prstGeom>
              <a:blipFill>
                <a:blip r:embed="rId13"/>
                <a:stretch>
                  <a:fillRect/>
                </a:stretch>
              </a:blipFill>
            </p:spPr>
            <p:txBody>
              <a:bodyPr/>
              <a:lstStyle/>
              <a:p>
                <a:r>
                  <a:rPr lang="en-US">
                    <a:noFill/>
                  </a:rPr>
                  <a:t> </a:t>
                </a:r>
              </a:p>
            </p:txBody>
          </p:sp>
        </mc:Fallback>
      </mc:AlternateContent>
      <p:sp>
        <p:nvSpPr>
          <p:cNvPr id="42" name="文字方塊 41"/>
          <p:cNvSpPr txBox="1"/>
          <p:nvPr/>
        </p:nvSpPr>
        <p:spPr>
          <a:xfrm>
            <a:off x="7502190" y="5733860"/>
            <a:ext cx="2302657" cy="523220"/>
          </a:xfrm>
          <a:prstGeom prst="rect">
            <a:avLst/>
          </a:prstGeom>
          <a:noFill/>
        </p:spPr>
        <p:txBody>
          <a:bodyPr wrap="square" rtlCol="0">
            <a:spAutoFit/>
          </a:bodyPr>
          <a:lstStyle/>
          <a:p>
            <a:pPr algn="ctr"/>
            <a:r>
              <a:rPr lang="en-US" altLang="zh-TW" sz="2800" dirty="0"/>
              <a:t>gradient</a:t>
            </a:r>
            <a:endParaRPr lang="zh-TW" altLang="en-US" sz="2800" dirty="0"/>
          </a:p>
        </p:txBody>
      </p:sp>
    </p:spTree>
    <p:extLst>
      <p:ext uri="{BB962C8B-B14F-4D97-AF65-F5344CB8AC3E}">
        <p14:creationId xmlns:p14="http://schemas.microsoft.com/office/powerpoint/2010/main" val="2419831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animBg="1"/>
      <p:bldP spid="8" grpId="0" animBg="1"/>
      <p:bldP spid="9" grpId="0"/>
      <p:bldP spid="10" grpId="0" animBg="1"/>
      <p:bldP spid="15" grpId="0"/>
      <p:bldP spid="16" grpId="0"/>
      <p:bldP spid="18" grpId="0" animBg="1"/>
      <p:bldP spid="19" grpId="0"/>
      <p:bldP spid="20" grpId="0" animBg="1"/>
      <p:bldP spid="25" grpId="0"/>
      <p:bldP spid="26" grpId="0"/>
      <p:bldP spid="28" grpId="0" animBg="1"/>
      <p:bldP spid="29" grpId="0"/>
      <p:bldP spid="30" grpId="0" animBg="1"/>
      <p:bldP spid="35" grpId="0"/>
      <p:bldP spid="36" grpId="0"/>
      <p:bldP spid="6" grpId="0" animBg="1"/>
      <p:bldP spid="17" grpId="0" animBg="1"/>
      <p:bldP spid="27" grpId="0" animBg="1"/>
      <p:bldP spid="40" grpId="0"/>
      <p:bldP spid="3" grpId="0"/>
      <p:bldP spid="41" grpId="0"/>
      <p:bldP spid="4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Gradient Descent</a:t>
            </a:r>
            <a:endParaRPr lang="zh-TW" altLang="en-US" dirty="0"/>
          </a:p>
        </p:txBody>
      </p:sp>
      <mc:AlternateContent xmlns:mc="http://schemas.openxmlformats.org/markup-compatibility/2006" xmlns:a14="http://schemas.microsoft.com/office/drawing/2010/main">
        <mc:Choice Requires="a14">
          <p:sp>
            <p:nvSpPr>
              <p:cNvPr id="4" name="文字方塊 3"/>
              <p:cNvSpPr txBox="1"/>
              <p:nvPr/>
            </p:nvSpPr>
            <p:spPr>
              <a:xfrm>
                <a:off x="1806557" y="2336365"/>
                <a:ext cx="421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1</m:t>
                          </m:r>
                        </m:sub>
                      </m:sSub>
                    </m:oMath>
                  </m:oMathPara>
                </a14:m>
                <a:endParaRPr lang="zh-TW" altLang="en-US" sz="2400" dirty="0"/>
              </a:p>
            </p:txBody>
          </p:sp>
        </mc:Choice>
        <mc:Fallback xmlns="">
          <p:sp>
            <p:nvSpPr>
              <p:cNvPr id="4" name="文字方塊 3"/>
              <p:cNvSpPr txBox="1">
                <a:spLocks noRot="1" noChangeAspect="1" noMove="1" noResize="1" noEditPoints="1" noAdjustHandles="1" noChangeArrowheads="1" noChangeShapeType="1" noTextEdit="1"/>
              </p:cNvSpPr>
              <p:nvPr/>
            </p:nvSpPr>
            <p:spPr>
              <a:xfrm>
                <a:off x="1806557" y="2336365"/>
                <a:ext cx="421847" cy="369332"/>
              </a:xfrm>
              <a:prstGeom prst="rect">
                <a:avLst/>
              </a:prstGeom>
              <a:blipFill>
                <a:blip r:embed="rId2"/>
                <a:stretch>
                  <a:fillRect l="-8571" r="-4286"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文字方塊 4"/>
              <p:cNvSpPr txBox="1"/>
              <p:nvPr/>
            </p:nvSpPr>
            <p:spPr>
              <a:xfrm>
                <a:off x="2745086" y="2014771"/>
                <a:ext cx="3119508" cy="369332"/>
              </a:xfrm>
              <a:prstGeom prst="rect">
                <a:avLst/>
              </a:prstGeom>
              <a:noFill/>
            </p:spPr>
            <p:txBody>
              <a:bodyPr wrap="square" lIns="0" tIns="0" rIns="0" bIns="0" rtlCol="0">
                <a:spAutoFit/>
              </a:bodyPr>
              <a:lstStyle/>
              <a:p>
                <a:pPr algn="ctr"/>
                <a:r>
                  <a:rPr lang="en-US" altLang="zh-TW" sz="2400" dirty="0"/>
                  <a:t>Compute </a:t>
                </a:r>
                <a14:m>
                  <m:oMath xmlns:m="http://schemas.openxmlformats.org/officeDocument/2006/math">
                    <m:f>
                      <m:fPr>
                        <m:type m:val="lin"/>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1</m:t>
                            </m:r>
                          </m:sub>
                        </m:sSub>
                      </m:den>
                    </m:f>
                  </m:oMath>
                </a14:m>
                <a:endParaRPr lang="zh-TW" altLang="en-US" sz="2400"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2745086" y="2014771"/>
                <a:ext cx="3119508" cy="369332"/>
              </a:xfrm>
              <a:prstGeom prst="rect">
                <a:avLst/>
              </a:prstGeom>
              <a:blipFill>
                <a:blip r:embed="rId3"/>
                <a:stretch>
                  <a:fillRect t="-171667" b="-255000"/>
                </a:stretch>
              </a:blipFill>
            </p:spPr>
            <p:txBody>
              <a:bodyPr/>
              <a:lstStyle/>
              <a:p>
                <a:r>
                  <a:rPr lang="en-US">
                    <a:noFill/>
                  </a:rPr>
                  <a:t> </a:t>
                </a:r>
              </a:p>
            </p:txBody>
          </p:sp>
        </mc:Fallback>
      </mc:AlternateContent>
      <p:sp>
        <p:nvSpPr>
          <p:cNvPr id="7" name="矩形 6"/>
          <p:cNvSpPr/>
          <p:nvPr/>
        </p:nvSpPr>
        <p:spPr>
          <a:xfrm>
            <a:off x="1698940" y="2205371"/>
            <a:ext cx="529464" cy="430449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向右箭號 7"/>
          <p:cNvSpPr/>
          <p:nvPr/>
        </p:nvSpPr>
        <p:spPr>
          <a:xfrm>
            <a:off x="3007245" y="2384103"/>
            <a:ext cx="2719712" cy="331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9" name="文字方塊 8"/>
              <p:cNvSpPr txBox="1"/>
              <p:nvPr/>
            </p:nvSpPr>
            <p:spPr>
              <a:xfrm>
                <a:off x="3362903" y="2675788"/>
                <a:ext cx="1889052"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r>
                        <a:rPr lang="zh-TW" altLang="en-US" sz="2400" i="1">
                          <a:latin typeface="Cambria Math" panose="02040503050406030204" pitchFamily="18" charset="0"/>
                        </a:rPr>
                        <m:t>𝜇</m:t>
                      </m:r>
                      <m:f>
                        <m:fPr>
                          <m:type m:val="lin"/>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1</m:t>
                              </m:r>
                            </m:sub>
                          </m:sSub>
                        </m:den>
                      </m:f>
                    </m:oMath>
                  </m:oMathPara>
                </a14:m>
                <a:endParaRPr lang="zh-TW" altLang="en-US" sz="2400" dirty="0"/>
              </a:p>
            </p:txBody>
          </p:sp>
        </mc:Choice>
        <mc:Fallback xmlns="">
          <p:sp>
            <p:nvSpPr>
              <p:cNvPr id="9" name="文字方塊 8"/>
              <p:cNvSpPr txBox="1">
                <a:spLocks noRot="1" noChangeAspect="1" noMove="1" noResize="1" noEditPoints="1" noAdjustHandles="1" noChangeArrowheads="1" noChangeShapeType="1" noTextEdit="1"/>
              </p:cNvSpPr>
              <p:nvPr/>
            </p:nvSpPr>
            <p:spPr>
              <a:xfrm>
                <a:off x="3362903" y="2675788"/>
                <a:ext cx="1889052" cy="369332"/>
              </a:xfrm>
              <a:prstGeom prst="rect">
                <a:avLst/>
              </a:prstGeom>
              <a:blipFill>
                <a:blip r:embed="rId4"/>
                <a:stretch>
                  <a:fillRect t="-168852" r="-10645" b="-249180"/>
                </a:stretch>
              </a:blipFill>
            </p:spPr>
            <p:txBody>
              <a:bodyPr/>
              <a:lstStyle/>
              <a:p>
                <a:r>
                  <a:rPr lang="en-US">
                    <a:noFill/>
                  </a:rPr>
                  <a:t> </a:t>
                </a:r>
              </a:p>
            </p:txBody>
          </p:sp>
        </mc:Fallback>
      </mc:AlternateContent>
      <p:sp>
        <p:nvSpPr>
          <p:cNvPr id="10" name="文字方塊 9"/>
          <p:cNvSpPr txBox="1"/>
          <p:nvPr/>
        </p:nvSpPr>
        <p:spPr>
          <a:xfrm>
            <a:off x="5744632" y="2337017"/>
            <a:ext cx="752229"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zh-TW" sz="2400" dirty="0"/>
              <a:t>0.15</a:t>
            </a:r>
            <a:endParaRPr lang="zh-TW" altLang="en-US" sz="2400" dirty="0"/>
          </a:p>
        </p:txBody>
      </p:sp>
      <p:sp>
        <p:nvSpPr>
          <p:cNvPr id="11" name="向右箭號 10"/>
          <p:cNvSpPr/>
          <p:nvPr/>
        </p:nvSpPr>
        <p:spPr>
          <a:xfrm>
            <a:off x="6537202" y="2326656"/>
            <a:ext cx="2719712" cy="331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2" name="文字方塊 11"/>
              <p:cNvSpPr txBox="1"/>
              <p:nvPr/>
            </p:nvSpPr>
            <p:spPr>
              <a:xfrm>
                <a:off x="6892860" y="2618341"/>
                <a:ext cx="1889052"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r>
                        <a:rPr lang="zh-TW" altLang="en-US" sz="2400" i="1">
                          <a:latin typeface="Cambria Math" panose="02040503050406030204" pitchFamily="18" charset="0"/>
                        </a:rPr>
                        <m:t>𝜇</m:t>
                      </m:r>
                      <m:f>
                        <m:fPr>
                          <m:type m:val="lin"/>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1</m:t>
                              </m:r>
                            </m:sub>
                          </m:sSub>
                        </m:den>
                      </m:f>
                    </m:oMath>
                  </m:oMathPara>
                </a14:m>
                <a:endParaRPr lang="zh-TW" altLang="en-US" sz="2400" dirty="0"/>
              </a:p>
            </p:txBody>
          </p:sp>
        </mc:Choice>
        <mc:Fallback xmlns="">
          <p:sp>
            <p:nvSpPr>
              <p:cNvPr id="12" name="文字方塊 11"/>
              <p:cNvSpPr txBox="1">
                <a:spLocks noRot="1" noChangeAspect="1" noMove="1" noResize="1" noEditPoints="1" noAdjustHandles="1" noChangeArrowheads="1" noChangeShapeType="1" noTextEdit="1"/>
              </p:cNvSpPr>
              <p:nvPr/>
            </p:nvSpPr>
            <p:spPr>
              <a:xfrm>
                <a:off x="6892860" y="2618341"/>
                <a:ext cx="1889052" cy="369332"/>
              </a:xfrm>
              <a:prstGeom prst="rect">
                <a:avLst/>
              </a:prstGeom>
              <a:blipFill>
                <a:blip r:embed="rId5"/>
                <a:stretch>
                  <a:fillRect t="-171667" r="-10645" b="-25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文字方塊 12"/>
              <p:cNvSpPr txBox="1"/>
              <p:nvPr/>
            </p:nvSpPr>
            <p:spPr>
              <a:xfrm>
                <a:off x="6253017" y="2004537"/>
                <a:ext cx="3119508" cy="369332"/>
              </a:xfrm>
              <a:prstGeom prst="rect">
                <a:avLst/>
              </a:prstGeom>
              <a:noFill/>
            </p:spPr>
            <p:txBody>
              <a:bodyPr wrap="square" lIns="0" tIns="0" rIns="0" bIns="0" rtlCol="0">
                <a:spAutoFit/>
              </a:bodyPr>
              <a:lstStyle/>
              <a:p>
                <a:pPr algn="ctr"/>
                <a:r>
                  <a:rPr lang="en-US" altLang="zh-TW" sz="2400" dirty="0"/>
                  <a:t>Compute </a:t>
                </a:r>
                <a14:m>
                  <m:oMath xmlns:m="http://schemas.openxmlformats.org/officeDocument/2006/math">
                    <m:f>
                      <m:fPr>
                        <m:type m:val="lin"/>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1</m:t>
                            </m:r>
                          </m:sub>
                        </m:sSub>
                      </m:den>
                    </m:f>
                  </m:oMath>
                </a14:m>
                <a:endParaRPr lang="zh-TW" altLang="en-US" sz="2400" dirty="0"/>
              </a:p>
            </p:txBody>
          </p:sp>
        </mc:Choice>
        <mc:Fallback xmlns="">
          <p:sp>
            <p:nvSpPr>
              <p:cNvPr id="13" name="文字方塊 12"/>
              <p:cNvSpPr txBox="1">
                <a:spLocks noRot="1" noChangeAspect="1" noMove="1" noResize="1" noEditPoints="1" noAdjustHandles="1" noChangeArrowheads="1" noChangeShapeType="1" noTextEdit="1"/>
              </p:cNvSpPr>
              <p:nvPr/>
            </p:nvSpPr>
            <p:spPr>
              <a:xfrm>
                <a:off x="6253017" y="2004537"/>
                <a:ext cx="3119508" cy="369332"/>
              </a:xfrm>
              <a:prstGeom prst="rect">
                <a:avLst/>
              </a:prstGeom>
              <a:blipFill>
                <a:blip r:embed="rId6"/>
                <a:stretch>
                  <a:fillRect t="-171667" b="-255000"/>
                </a:stretch>
              </a:blipFill>
            </p:spPr>
            <p:txBody>
              <a:bodyPr/>
              <a:lstStyle/>
              <a:p>
                <a:r>
                  <a:rPr lang="en-US">
                    <a:noFill/>
                  </a:rPr>
                  <a:t> </a:t>
                </a:r>
              </a:p>
            </p:txBody>
          </p:sp>
        </mc:Fallback>
      </mc:AlternateContent>
      <p:sp>
        <p:nvSpPr>
          <p:cNvPr id="14" name="文字方塊 13"/>
          <p:cNvSpPr txBox="1"/>
          <p:nvPr/>
        </p:nvSpPr>
        <p:spPr>
          <a:xfrm>
            <a:off x="9297257" y="2341602"/>
            <a:ext cx="752229"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zh-TW" sz="2400" dirty="0"/>
              <a:t>0.09</a:t>
            </a:r>
            <a:endParaRPr lang="zh-TW" altLang="en-US" sz="2400" dirty="0"/>
          </a:p>
        </p:txBody>
      </p:sp>
      <mc:AlternateContent xmlns:mc="http://schemas.openxmlformats.org/markup-compatibility/2006" xmlns:a14="http://schemas.microsoft.com/office/drawing/2010/main">
        <mc:Choice Requires="a14">
          <p:sp>
            <p:nvSpPr>
              <p:cNvPr id="15" name="文字方塊 14"/>
              <p:cNvSpPr txBox="1"/>
              <p:nvPr/>
            </p:nvSpPr>
            <p:spPr>
              <a:xfrm>
                <a:off x="1806556" y="3549032"/>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2</m:t>
                          </m:r>
                        </m:sub>
                      </m:sSub>
                    </m:oMath>
                  </m:oMathPara>
                </a14:m>
                <a:endParaRPr lang="zh-TW" altLang="en-US" sz="2400" dirty="0"/>
              </a:p>
            </p:txBody>
          </p:sp>
        </mc:Choice>
        <mc:Fallback xmlns="">
          <p:sp>
            <p:nvSpPr>
              <p:cNvPr id="15" name="文字方塊 14"/>
              <p:cNvSpPr txBox="1">
                <a:spLocks noRot="1" noChangeAspect="1" noMove="1" noResize="1" noEditPoints="1" noAdjustHandles="1" noChangeArrowheads="1" noChangeShapeType="1" noTextEdit="1"/>
              </p:cNvSpPr>
              <p:nvPr/>
            </p:nvSpPr>
            <p:spPr>
              <a:xfrm>
                <a:off x="1806556" y="3549032"/>
                <a:ext cx="428964" cy="369332"/>
              </a:xfrm>
              <a:prstGeom prst="rect">
                <a:avLst/>
              </a:prstGeom>
              <a:blipFill>
                <a:blip r:embed="rId7"/>
                <a:stretch>
                  <a:fillRect l="-8451" r="-4225"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文字方塊 15"/>
              <p:cNvSpPr txBox="1"/>
              <p:nvPr/>
            </p:nvSpPr>
            <p:spPr>
              <a:xfrm>
                <a:off x="2745086" y="3227438"/>
                <a:ext cx="3119508" cy="369332"/>
              </a:xfrm>
              <a:prstGeom prst="rect">
                <a:avLst/>
              </a:prstGeom>
              <a:noFill/>
            </p:spPr>
            <p:txBody>
              <a:bodyPr wrap="square" lIns="0" tIns="0" rIns="0" bIns="0" rtlCol="0">
                <a:spAutoFit/>
              </a:bodyPr>
              <a:lstStyle/>
              <a:p>
                <a:pPr algn="ctr"/>
                <a:r>
                  <a:rPr lang="en-US" altLang="zh-TW" sz="2400" dirty="0"/>
                  <a:t>Compute </a:t>
                </a:r>
                <a14:m>
                  <m:oMath xmlns:m="http://schemas.openxmlformats.org/officeDocument/2006/math">
                    <m:f>
                      <m:fPr>
                        <m:type m:val="lin"/>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2</m:t>
                            </m:r>
                          </m:sub>
                        </m:sSub>
                      </m:den>
                    </m:f>
                  </m:oMath>
                </a14:m>
                <a:endParaRPr lang="zh-TW" altLang="en-US" sz="2400" dirty="0"/>
              </a:p>
            </p:txBody>
          </p:sp>
        </mc:Choice>
        <mc:Fallback xmlns="">
          <p:sp>
            <p:nvSpPr>
              <p:cNvPr id="16" name="文字方塊 15"/>
              <p:cNvSpPr txBox="1">
                <a:spLocks noRot="1" noChangeAspect="1" noMove="1" noResize="1" noEditPoints="1" noAdjustHandles="1" noChangeArrowheads="1" noChangeShapeType="1" noTextEdit="1"/>
              </p:cNvSpPr>
              <p:nvPr/>
            </p:nvSpPr>
            <p:spPr>
              <a:xfrm>
                <a:off x="2745086" y="3227438"/>
                <a:ext cx="3119508" cy="369332"/>
              </a:xfrm>
              <a:prstGeom prst="rect">
                <a:avLst/>
              </a:prstGeom>
              <a:blipFill>
                <a:blip r:embed="rId8"/>
                <a:stretch>
                  <a:fillRect t="-167213" b="-250820"/>
                </a:stretch>
              </a:blipFill>
            </p:spPr>
            <p:txBody>
              <a:bodyPr/>
              <a:lstStyle/>
              <a:p>
                <a:r>
                  <a:rPr lang="en-US">
                    <a:noFill/>
                  </a:rPr>
                  <a:t> </a:t>
                </a:r>
              </a:p>
            </p:txBody>
          </p:sp>
        </mc:Fallback>
      </mc:AlternateContent>
      <p:sp>
        <p:nvSpPr>
          <p:cNvPr id="18" name="向右箭號 17"/>
          <p:cNvSpPr/>
          <p:nvPr/>
        </p:nvSpPr>
        <p:spPr>
          <a:xfrm>
            <a:off x="3007245" y="3596770"/>
            <a:ext cx="2719712" cy="331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9" name="文字方塊 18"/>
              <p:cNvSpPr txBox="1"/>
              <p:nvPr/>
            </p:nvSpPr>
            <p:spPr>
              <a:xfrm>
                <a:off x="3362903" y="3888455"/>
                <a:ext cx="1889052"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r>
                        <a:rPr lang="zh-TW" altLang="en-US" sz="2400" i="1">
                          <a:latin typeface="Cambria Math" panose="02040503050406030204" pitchFamily="18" charset="0"/>
                        </a:rPr>
                        <m:t>𝜇</m:t>
                      </m:r>
                      <m:f>
                        <m:fPr>
                          <m:type m:val="lin"/>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2</m:t>
                              </m:r>
                            </m:sub>
                          </m:sSub>
                        </m:den>
                      </m:f>
                    </m:oMath>
                  </m:oMathPara>
                </a14:m>
                <a:endParaRPr lang="zh-TW" altLang="en-US" sz="2400" dirty="0"/>
              </a:p>
            </p:txBody>
          </p:sp>
        </mc:Choice>
        <mc:Fallback xmlns="">
          <p:sp>
            <p:nvSpPr>
              <p:cNvPr id="19" name="文字方塊 18"/>
              <p:cNvSpPr txBox="1">
                <a:spLocks noRot="1" noChangeAspect="1" noMove="1" noResize="1" noEditPoints="1" noAdjustHandles="1" noChangeArrowheads="1" noChangeShapeType="1" noTextEdit="1"/>
              </p:cNvSpPr>
              <p:nvPr/>
            </p:nvSpPr>
            <p:spPr>
              <a:xfrm>
                <a:off x="3362903" y="3888455"/>
                <a:ext cx="1889052" cy="369332"/>
              </a:xfrm>
              <a:prstGeom prst="rect">
                <a:avLst/>
              </a:prstGeom>
              <a:blipFill>
                <a:blip r:embed="rId9"/>
                <a:stretch>
                  <a:fillRect t="-171667" r="-10645" b="-255000"/>
                </a:stretch>
              </a:blipFill>
            </p:spPr>
            <p:txBody>
              <a:bodyPr/>
              <a:lstStyle/>
              <a:p>
                <a:r>
                  <a:rPr lang="en-US">
                    <a:noFill/>
                  </a:rPr>
                  <a:t> </a:t>
                </a:r>
              </a:p>
            </p:txBody>
          </p:sp>
        </mc:Fallback>
      </mc:AlternateContent>
      <p:sp>
        <p:nvSpPr>
          <p:cNvPr id="20" name="文字方塊 19"/>
          <p:cNvSpPr txBox="1"/>
          <p:nvPr/>
        </p:nvSpPr>
        <p:spPr>
          <a:xfrm>
            <a:off x="5744632" y="3549684"/>
            <a:ext cx="752229"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altLang="zh-TW" sz="2400" dirty="0"/>
              <a:t>0.05</a:t>
            </a:r>
            <a:endParaRPr lang="zh-TW" altLang="en-US" sz="2400" dirty="0"/>
          </a:p>
        </p:txBody>
      </p:sp>
      <p:sp>
        <p:nvSpPr>
          <p:cNvPr id="21" name="向右箭號 20"/>
          <p:cNvSpPr/>
          <p:nvPr/>
        </p:nvSpPr>
        <p:spPr>
          <a:xfrm>
            <a:off x="6537202" y="3539323"/>
            <a:ext cx="2719712" cy="331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2" name="文字方塊 21"/>
              <p:cNvSpPr txBox="1"/>
              <p:nvPr/>
            </p:nvSpPr>
            <p:spPr>
              <a:xfrm>
                <a:off x="6892860" y="3831008"/>
                <a:ext cx="1889052"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r>
                        <a:rPr lang="zh-TW" altLang="en-US" sz="2400" i="1">
                          <a:latin typeface="Cambria Math" panose="02040503050406030204" pitchFamily="18" charset="0"/>
                        </a:rPr>
                        <m:t>𝜇</m:t>
                      </m:r>
                      <m:f>
                        <m:fPr>
                          <m:type m:val="lin"/>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2</m:t>
                              </m:r>
                            </m:sub>
                          </m:sSub>
                        </m:den>
                      </m:f>
                    </m:oMath>
                  </m:oMathPara>
                </a14:m>
                <a:endParaRPr lang="zh-TW" altLang="en-US" sz="2400" dirty="0"/>
              </a:p>
            </p:txBody>
          </p:sp>
        </mc:Choice>
        <mc:Fallback xmlns="">
          <p:sp>
            <p:nvSpPr>
              <p:cNvPr id="22" name="文字方塊 21"/>
              <p:cNvSpPr txBox="1">
                <a:spLocks noRot="1" noChangeAspect="1" noMove="1" noResize="1" noEditPoints="1" noAdjustHandles="1" noChangeArrowheads="1" noChangeShapeType="1" noTextEdit="1"/>
              </p:cNvSpPr>
              <p:nvPr/>
            </p:nvSpPr>
            <p:spPr>
              <a:xfrm>
                <a:off x="6892860" y="3831008"/>
                <a:ext cx="1889052" cy="369332"/>
              </a:xfrm>
              <a:prstGeom prst="rect">
                <a:avLst/>
              </a:prstGeom>
              <a:blipFill>
                <a:blip r:embed="rId10"/>
                <a:stretch>
                  <a:fillRect t="-167213" r="-10645" b="-2508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文字方塊 22"/>
              <p:cNvSpPr txBox="1"/>
              <p:nvPr/>
            </p:nvSpPr>
            <p:spPr>
              <a:xfrm>
                <a:off x="6253017" y="3217204"/>
                <a:ext cx="3119508" cy="369332"/>
              </a:xfrm>
              <a:prstGeom prst="rect">
                <a:avLst/>
              </a:prstGeom>
              <a:noFill/>
            </p:spPr>
            <p:txBody>
              <a:bodyPr wrap="square" lIns="0" tIns="0" rIns="0" bIns="0" rtlCol="0">
                <a:spAutoFit/>
              </a:bodyPr>
              <a:lstStyle/>
              <a:p>
                <a:pPr algn="ctr"/>
                <a:r>
                  <a:rPr lang="en-US" altLang="zh-TW" sz="2400" dirty="0"/>
                  <a:t>Compute </a:t>
                </a:r>
                <a14:m>
                  <m:oMath xmlns:m="http://schemas.openxmlformats.org/officeDocument/2006/math">
                    <m:f>
                      <m:fPr>
                        <m:type m:val="lin"/>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2</m:t>
                            </m:r>
                          </m:sub>
                        </m:sSub>
                      </m:den>
                    </m:f>
                  </m:oMath>
                </a14:m>
                <a:endParaRPr lang="zh-TW" altLang="en-US" sz="2400" dirty="0"/>
              </a:p>
            </p:txBody>
          </p:sp>
        </mc:Choice>
        <mc:Fallback xmlns="">
          <p:sp>
            <p:nvSpPr>
              <p:cNvPr id="23" name="文字方塊 22"/>
              <p:cNvSpPr txBox="1">
                <a:spLocks noRot="1" noChangeAspect="1" noMove="1" noResize="1" noEditPoints="1" noAdjustHandles="1" noChangeArrowheads="1" noChangeShapeType="1" noTextEdit="1"/>
              </p:cNvSpPr>
              <p:nvPr/>
            </p:nvSpPr>
            <p:spPr>
              <a:xfrm>
                <a:off x="6253017" y="3217204"/>
                <a:ext cx="3119508" cy="369332"/>
              </a:xfrm>
              <a:prstGeom prst="rect">
                <a:avLst/>
              </a:prstGeom>
              <a:blipFill>
                <a:blip r:embed="rId11"/>
                <a:stretch>
                  <a:fillRect t="-171667" b="-255000"/>
                </a:stretch>
              </a:blipFill>
            </p:spPr>
            <p:txBody>
              <a:bodyPr/>
              <a:lstStyle/>
              <a:p>
                <a:r>
                  <a:rPr lang="en-US">
                    <a:noFill/>
                  </a:rPr>
                  <a:t> </a:t>
                </a:r>
              </a:p>
            </p:txBody>
          </p:sp>
        </mc:Fallback>
      </mc:AlternateContent>
      <p:sp>
        <p:nvSpPr>
          <p:cNvPr id="24" name="文字方塊 23"/>
          <p:cNvSpPr txBox="1"/>
          <p:nvPr/>
        </p:nvSpPr>
        <p:spPr>
          <a:xfrm>
            <a:off x="9297257" y="3554269"/>
            <a:ext cx="752229"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altLang="zh-TW" sz="2400" dirty="0"/>
              <a:t>0.15</a:t>
            </a:r>
            <a:endParaRPr lang="zh-TW" altLang="en-US" sz="2400" dirty="0"/>
          </a:p>
        </p:txBody>
      </p:sp>
      <mc:AlternateContent xmlns:mc="http://schemas.openxmlformats.org/markup-compatibility/2006" xmlns:a14="http://schemas.microsoft.com/office/drawing/2010/main">
        <mc:Choice Requires="a14">
          <p:sp>
            <p:nvSpPr>
              <p:cNvPr id="25" name="文字方塊 24"/>
              <p:cNvSpPr txBox="1"/>
              <p:nvPr/>
            </p:nvSpPr>
            <p:spPr>
              <a:xfrm>
                <a:off x="1806557" y="5103976"/>
                <a:ext cx="3613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𝑏</m:t>
                          </m:r>
                        </m:e>
                        <m:sub>
                          <m:r>
                            <a:rPr lang="en-US" altLang="zh-TW" sz="2400" i="1">
                              <a:latin typeface="Cambria Math" panose="02040503050406030204" pitchFamily="18" charset="0"/>
                            </a:rPr>
                            <m:t>1</m:t>
                          </m:r>
                        </m:sub>
                      </m:sSub>
                    </m:oMath>
                  </m:oMathPara>
                </a14:m>
                <a:endParaRPr lang="zh-TW" altLang="en-US" sz="2400" dirty="0"/>
              </a:p>
            </p:txBody>
          </p:sp>
        </mc:Choice>
        <mc:Fallback xmlns="">
          <p:sp>
            <p:nvSpPr>
              <p:cNvPr id="25" name="文字方塊 24"/>
              <p:cNvSpPr txBox="1">
                <a:spLocks noRot="1" noChangeAspect="1" noMove="1" noResize="1" noEditPoints="1" noAdjustHandles="1" noChangeArrowheads="1" noChangeShapeType="1" noTextEdit="1"/>
              </p:cNvSpPr>
              <p:nvPr/>
            </p:nvSpPr>
            <p:spPr>
              <a:xfrm>
                <a:off x="1806557" y="5103976"/>
                <a:ext cx="361381" cy="369332"/>
              </a:xfrm>
              <a:prstGeom prst="rect">
                <a:avLst/>
              </a:prstGeom>
              <a:blipFill>
                <a:blip r:embed="rId12"/>
                <a:stretch>
                  <a:fillRect l="-20000" r="-5000"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文字方塊 25"/>
              <p:cNvSpPr txBox="1"/>
              <p:nvPr/>
            </p:nvSpPr>
            <p:spPr>
              <a:xfrm>
                <a:off x="2745086" y="4782382"/>
                <a:ext cx="3119508" cy="369332"/>
              </a:xfrm>
              <a:prstGeom prst="rect">
                <a:avLst/>
              </a:prstGeom>
              <a:noFill/>
            </p:spPr>
            <p:txBody>
              <a:bodyPr wrap="square" lIns="0" tIns="0" rIns="0" bIns="0" rtlCol="0">
                <a:spAutoFit/>
              </a:bodyPr>
              <a:lstStyle/>
              <a:p>
                <a:pPr algn="ctr"/>
                <a:r>
                  <a:rPr lang="en-US" altLang="zh-TW" sz="2400" dirty="0"/>
                  <a:t>Compute </a:t>
                </a:r>
                <a14:m>
                  <m:oMath xmlns:m="http://schemas.openxmlformats.org/officeDocument/2006/math">
                    <m:f>
                      <m:fPr>
                        <m:type m:val="lin"/>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𝑏</m:t>
                            </m:r>
                          </m:e>
                          <m:sub>
                            <m:r>
                              <a:rPr lang="en-US" altLang="zh-TW" sz="2400" i="1">
                                <a:latin typeface="Cambria Math" panose="02040503050406030204" pitchFamily="18" charset="0"/>
                              </a:rPr>
                              <m:t>1</m:t>
                            </m:r>
                          </m:sub>
                        </m:sSub>
                      </m:den>
                    </m:f>
                  </m:oMath>
                </a14:m>
                <a:endParaRPr lang="zh-TW" altLang="en-US" sz="2400" dirty="0"/>
              </a:p>
            </p:txBody>
          </p:sp>
        </mc:Choice>
        <mc:Fallback xmlns="">
          <p:sp>
            <p:nvSpPr>
              <p:cNvPr id="26" name="文字方塊 25"/>
              <p:cNvSpPr txBox="1">
                <a:spLocks noRot="1" noChangeAspect="1" noMove="1" noResize="1" noEditPoints="1" noAdjustHandles="1" noChangeArrowheads="1" noChangeShapeType="1" noTextEdit="1"/>
              </p:cNvSpPr>
              <p:nvPr/>
            </p:nvSpPr>
            <p:spPr>
              <a:xfrm>
                <a:off x="2745086" y="4782382"/>
                <a:ext cx="3119508" cy="369332"/>
              </a:xfrm>
              <a:prstGeom prst="rect">
                <a:avLst/>
              </a:prstGeom>
              <a:blipFill>
                <a:blip r:embed="rId13"/>
                <a:stretch>
                  <a:fillRect t="-171667" r="-977" b="-255000"/>
                </a:stretch>
              </a:blipFill>
            </p:spPr>
            <p:txBody>
              <a:bodyPr/>
              <a:lstStyle/>
              <a:p>
                <a:r>
                  <a:rPr lang="en-US">
                    <a:noFill/>
                  </a:rPr>
                  <a:t> </a:t>
                </a:r>
              </a:p>
            </p:txBody>
          </p:sp>
        </mc:Fallback>
      </mc:AlternateContent>
      <p:sp>
        <p:nvSpPr>
          <p:cNvPr id="28" name="向右箭號 27"/>
          <p:cNvSpPr/>
          <p:nvPr/>
        </p:nvSpPr>
        <p:spPr>
          <a:xfrm>
            <a:off x="3007245" y="5151714"/>
            <a:ext cx="2719712" cy="331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9" name="文字方塊 28"/>
              <p:cNvSpPr txBox="1"/>
              <p:nvPr/>
            </p:nvSpPr>
            <p:spPr>
              <a:xfrm>
                <a:off x="3362903" y="5443399"/>
                <a:ext cx="1889052"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r>
                        <a:rPr lang="zh-TW" altLang="en-US" sz="2400" i="1">
                          <a:latin typeface="Cambria Math" panose="02040503050406030204" pitchFamily="18" charset="0"/>
                        </a:rPr>
                        <m:t>𝜇</m:t>
                      </m:r>
                      <m:f>
                        <m:fPr>
                          <m:type m:val="lin"/>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𝑏</m:t>
                              </m:r>
                            </m:e>
                            <m:sub>
                              <m:r>
                                <a:rPr lang="en-US" altLang="zh-TW" sz="2400" i="1">
                                  <a:latin typeface="Cambria Math" panose="02040503050406030204" pitchFamily="18" charset="0"/>
                                </a:rPr>
                                <m:t>1</m:t>
                              </m:r>
                            </m:sub>
                          </m:sSub>
                        </m:den>
                      </m:f>
                    </m:oMath>
                  </m:oMathPara>
                </a14:m>
                <a:endParaRPr lang="zh-TW" altLang="en-US" sz="2400" dirty="0"/>
              </a:p>
            </p:txBody>
          </p:sp>
        </mc:Choice>
        <mc:Fallback xmlns="">
          <p:sp>
            <p:nvSpPr>
              <p:cNvPr id="29" name="文字方塊 28"/>
              <p:cNvSpPr txBox="1">
                <a:spLocks noRot="1" noChangeAspect="1" noMove="1" noResize="1" noEditPoints="1" noAdjustHandles="1" noChangeArrowheads="1" noChangeShapeType="1" noTextEdit="1"/>
              </p:cNvSpPr>
              <p:nvPr/>
            </p:nvSpPr>
            <p:spPr>
              <a:xfrm>
                <a:off x="3362903" y="5443399"/>
                <a:ext cx="1889052" cy="369332"/>
              </a:xfrm>
              <a:prstGeom prst="rect">
                <a:avLst/>
              </a:prstGeom>
              <a:blipFill>
                <a:blip r:embed="rId14"/>
                <a:stretch>
                  <a:fillRect t="-168852" r="-12258" b="-249180"/>
                </a:stretch>
              </a:blipFill>
            </p:spPr>
            <p:txBody>
              <a:bodyPr/>
              <a:lstStyle/>
              <a:p>
                <a:r>
                  <a:rPr lang="en-US">
                    <a:noFill/>
                  </a:rPr>
                  <a:t> </a:t>
                </a:r>
              </a:p>
            </p:txBody>
          </p:sp>
        </mc:Fallback>
      </mc:AlternateContent>
      <p:sp>
        <p:nvSpPr>
          <p:cNvPr id="30" name="文字方塊 29"/>
          <p:cNvSpPr txBox="1"/>
          <p:nvPr/>
        </p:nvSpPr>
        <p:spPr>
          <a:xfrm>
            <a:off x="5744632" y="5104628"/>
            <a:ext cx="752229"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0.2</a:t>
            </a:r>
            <a:endParaRPr lang="zh-TW" altLang="en-US" sz="2400" dirty="0"/>
          </a:p>
        </p:txBody>
      </p:sp>
      <p:sp>
        <p:nvSpPr>
          <p:cNvPr id="31" name="向右箭號 30"/>
          <p:cNvSpPr/>
          <p:nvPr/>
        </p:nvSpPr>
        <p:spPr>
          <a:xfrm>
            <a:off x="6537202" y="5094267"/>
            <a:ext cx="2719712" cy="331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2" name="文字方塊 31"/>
              <p:cNvSpPr txBox="1"/>
              <p:nvPr/>
            </p:nvSpPr>
            <p:spPr>
              <a:xfrm>
                <a:off x="6892860" y="5385952"/>
                <a:ext cx="1889052"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r>
                        <a:rPr lang="zh-TW" altLang="en-US" sz="2400" i="1">
                          <a:latin typeface="Cambria Math" panose="02040503050406030204" pitchFamily="18" charset="0"/>
                        </a:rPr>
                        <m:t>𝜇</m:t>
                      </m:r>
                      <m:f>
                        <m:fPr>
                          <m:type m:val="lin"/>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𝑏</m:t>
                              </m:r>
                            </m:e>
                            <m:sub>
                              <m:r>
                                <a:rPr lang="en-US" altLang="zh-TW" sz="2400" i="1">
                                  <a:latin typeface="Cambria Math" panose="02040503050406030204" pitchFamily="18" charset="0"/>
                                </a:rPr>
                                <m:t>1</m:t>
                              </m:r>
                            </m:sub>
                          </m:sSub>
                        </m:den>
                      </m:f>
                    </m:oMath>
                  </m:oMathPara>
                </a14:m>
                <a:endParaRPr lang="zh-TW" altLang="en-US" sz="2400" dirty="0"/>
              </a:p>
            </p:txBody>
          </p:sp>
        </mc:Choice>
        <mc:Fallback xmlns="">
          <p:sp>
            <p:nvSpPr>
              <p:cNvPr id="32" name="文字方塊 31"/>
              <p:cNvSpPr txBox="1">
                <a:spLocks noRot="1" noChangeAspect="1" noMove="1" noResize="1" noEditPoints="1" noAdjustHandles="1" noChangeArrowheads="1" noChangeShapeType="1" noTextEdit="1"/>
              </p:cNvSpPr>
              <p:nvPr/>
            </p:nvSpPr>
            <p:spPr>
              <a:xfrm>
                <a:off x="6892860" y="5385952"/>
                <a:ext cx="1889052" cy="369332"/>
              </a:xfrm>
              <a:prstGeom prst="rect">
                <a:avLst/>
              </a:prstGeom>
              <a:blipFill>
                <a:blip r:embed="rId15"/>
                <a:stretch>
                  <a:fillRect t="-171667" r="-12258" b="-25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文字方塊 32"/>
              <p:cNvSpPr txBox="1"/>
              <p:nvPr/>
            </p:nvSpPr>
            <p:spPr>
              <a:xfrm>
                <a:off x="6253017" y="4772148"/>
                <a:ext cx="3119508" cy="369332"/>
              </a:xfrm>
              <a:prstGeom prst="rect">
                <a:avLst/>
              </a:prstGeom>
              <a:noFill/>
            </p:spPr>
            <p:txBody>
              <a:bodyPr wrap="square" lIns="0" tIns="0" rIns="0" bIns="0" rtlCol="0">
                <a:spAutoFit/>
              </a:bodyPr>
              <a:lstStyle/>
              <a:p>
                <a:pPr algn="ctr"/>
                <a:r>
                  <a:rPr lang="en-US" altLang="zh-TW" sz="2400" dirty="0"/>
                  <a:t>Compute </a:t>
                </a:r>
                <a14:m>
                  <m:oMath xmlns:m="http://schemas.openxmlformats.org/officeDocument/2006/math">
                    <m:f>
                      <m:fPr>
                        <m:type m:val="lin"/>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𝑏</m:t>
                            </m:r>
                          </m:e>
                          <m:sub>
                            <m:r>
                              <a:rPr lang="en-US" altLang="zh-TW" sz="2400" i="1">
                                <a:latin typeface="Cambria Math" panose="02040503050406030204" pitchFamily="18" charset="0"/>
                              </a:rPr>
                              <m:t>1</m:t>
                            </m:r>
                          </m:sub>
                        </m:sSub>
                      </m:den>
                    </m:f>
                  </m:oMath>
                </a14:m>
                <a:endParaRPr lang="zh-TW" altLang="en-US" sz="2400" dirty="0"/>
              </a:p>
            </p:txBody>
          </p:sp>
        </mc:Choice>
        <mc:Fallback xmlns="">
          <p:sp>
            <p:nvSpPr>
              <p:cNvPr id="33" name="文字方塊 32"/>
              <p:cNvSpPr txBox="1">
                <a:spLocks noRot="1" noChangeAspect="1" noMove="1" noResize="1" noEditPoints="1" noAdjustHandles="1" noChangeArrowheads="1" noChangeShapeType="1" noTextEdit="1"/>
              </p:cNvSpPr>
              <p:nvPr/>
            </p:nvSpPr>
            <p:spPr>
              <a:xfrm>
                <a:off x="6253017" y="4772148"/>
                <a:ext cx="3119508" cy="369332"/>
              </a:xfrm>
              <a:prstGeom prst="rect">
                <a:avLst/>
              </a:prstGeom>
              <a:blipFill>
                <a:blip r:embed="rId16"/>
                <a:stretch>
                  <a:fillRect t="-171667" r="-978" b="-255000"/>
                </a:stretch>
              </a:blipFill>
            </p:spPr>
            <p:txBody>
              <a:bodyPr/>
              <a:lstStyle/>
              <a:p>
                <a:r>
                  <a:rPr lang="en-US">
                    <a:noFill/>
                  </a:rPr>
                  <a:t> </a:t>
                </a:r>
              </a:p>
            </p:txBody>
          </p:sp>
        </mc:Fallback>
      </mc:AlternateContent>
      <p:sp>
        <p:nvSpPr>
          <p:cNvPr id="34" name="文字方塊 33"/>
          <p:cNvSpPr txBox="1"/>
          <p:nvPr/>
        </p:nvSpPr>
        <p:spPr>
          <a:xfrm>
            <a:off x="9297257" y="5109213"/>
            <a:ext cx="752229"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0.10</a:t>
            </a:r>
            <a:endParaRPr lang="zh-TW" altLang="en-US" sz="2400" dirty="0"/>
          </a:p>
        </p:txBody>
      </p:sp>
      <p:sp>
        <p:nvSpPr>
          <p:cNvPr id="35" name="文字方塊 34"/>
          <p:cNvSpPr txBox="1"/>
          <p:nvPr/>
        </p:nvSpPr>
        <p:spPr>
          <a:xfrm rot="5400000">
            <a:off x="1670826" y="4213373"/>
            <a:ext cx="794679" cy="523220"/>
          </a:xfrm>
          <a:prstGeom prst="rect">
            <a:avLst/>
          </a:prstGeom>
          <a:noFill/>
        </p:spPr>
        <p:txBody>
          <a:bodyPr wrap="square" rtlCol="0">
            <a:spAutoFit/>
          </a:bodyPr>
          <a:lstStyle/>
          <a:p>
            <a:r>
              <a:rPr lang="en-US" altLang="zh-TW" sz="2800" b="1" dirty="0"/>
              <a:t>……</a:t>
            </a:r>
            <a:endParaRPr lang="zh-TW" altLang="en-US" sz="2800" b="1" dirty="0"/>
          </a:p>
        </p:txBody>
      </p:sp>
      <p:sp>
        <p:nvSpPr>
          <p:cNvPr id="36" name="文字方塊 35"/>
          <p:cNvSpPr txBox="1"/>
          <p:nvPr/>
        </p:nvSpPr>
        <p:spPr>
          <a:xfrm rot="5400000">
            <a:off x="1670826" y="5850917"/>
            <a:ext cx="794679" cy="523220"/>
          </a:xfrm>
          <a:prstGeom prst="rect">
            <a:avLst/>
          </a:prstGeom>
          <a:noFill/>
        </p:spPr>
        <p:txBody>
          <a:bodyPr wrap="square" rtlCol="0">
            <a:spAutoFit/>
          </a:bodyPr>
          <a:lstStyle/>
          <a:p>
            <a:r>
              <a:rPr lang="en-US" altLang="zh-TW" sz="2800" b="1" dirty="0"/>
              <a:t>……</a:t>
            </a:r>
            <a:endParaRPr lang="zh-TW" altLang="en-US" sz="2800" b="1" dirty="0"/>
          </a:p>
        </p:txBody>
      </p:sp>
      <p:sp>
        <p:nvSpPr>
          <p:cNvPr id="6" name="文字方塊 5"/>
          <p:cNvSpPr txBox="1"/>
          <p:nvPr/>
        </p:nvSpPr>
        <p:spPr>
          <a:xfrm>
            <a:off x="2354523" y="2298254"/>
            <a:ext cx="752229"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zh-TW" sz="2400" dirty="0"/>
              <a:t>0.2</a:t>
            </a:r>
            <a:endParaRPr lang="zh-TW" altLang="en-US" sz="2400" dirty="0"/>
          </a:p>
        </p:txBody>
      </p:sp>
      <p:sp>
        <p:nvSpPr>
          <p:cNvPr id="17" name="文字方塊 16"/>
          <p:cNvSpPr txBox="1"/>
          <p:nvPr/>
        </p:nvSpPr>
        <p:spPr>
          <a:xfrm>
            <a:off x="2354523" y="3510921"/>
            <a:ext cx="752229"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altLang="zh-TW" sz="2400" dirty="0"/>
              <a:t>-0.1</a:t>
            </a:r>
            <a:endParaRPr lang="zh-TW" altLang="en-US" sz="2400" dirty="0"/>
          </a:p>
        </p:txBody>
      </p:sp>
      <p:sp>
        <p:nvSpPr>
          <p:cNvPr id="27" name="文字方塊 26"/>
          <p:cNvSpPr txBox="1"/>
          <p:nvPr/>
        </p:nvSpPr>
        <p:spPr>
          <a:xfrm>
            <a:off x="2354523" y="5065865"/>
            <a:ext cx="752229"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0.3</a:t>
            </a:r>
            <a:endParaRPr lang="zh-TW" altLang="en-US" sz="2400" dirty="0"/>
          </a:p>
        </p:txBody>
      </p:sp>
      <p:sp>
        <p:nvSpPr>
          <p:cNvPr id="37" name="文字方塊 36"/>
          <p:cNvSpPr txBox="1"/>
          <p:nvPr/>
        </p:nvSpPr>
        <p:spPr>
          <a:xfrm>
            <a:off x="9873322" y="2631184"/>
            <a:ext cx="794679" cy="523220"/>
          </a:xfrm>
          <a:prstGeom prst="rect">
            <a:avLst/>
          </a:prstGeom>
          <a:noFill/>
        </p:spPr>
        <p:txBody>
          <a:bodyPr wrap="square" rtlCol="0">
            <a:spAutoFit/>
          </a:bodyPr>
          <a:lstStyle/>
          <a:p>
            <a:r>
              <a:rPr lang="en-US" altLang="zh-TW" sz="2800" b="1" dirty="0"/>
              <a:t>……</a:t>
            </a:r>
            <a:endParaRPr lang="zh-TW" altLang="en-US" sz="2800" b="1" dirty="0"/>
          </a:p>
        </p:txBody>
      </p:sp>
      <p:sp>
        <p:nvSpPr>
          <p:cNvPr id="38" name="文字方塊 37"/>
          <p:cNvSpPr txBox="1"/>
          <p:nvPr/>
        </p:nvSpPr>
        <p:spPr>
          <a:xfrm>
            <a:off x="9860852" y="3965366"/>
            <a:ext cx="794679" cy="523220"/>
          </a:xfrm>
          <a:prstGeom prst="rect">
            <a:avLst/>
          </a:prstGeom>
          <a:noFill/>
        </p:spPr>
        <p:txBody>
          <a:bodyPr wrap="square" rtlCol="0">
            <a:spAutoFit/>
          </a:bodyPr>
          <a:lstStyle/>
          <a:p>
            <a:r>
              <a:rPr lang="en-US" altLang="zh-TW" sz="2800" b="1" dirty="0"/>
              <a:t>……</a:t>
            </a:r>
            <a:endParaRPr lang="zh-TW" altLang="en-US" sz="2800" b="1" dirty="0"/>
          </a:p>
        </p:txBody>
      </p:sp>
      <p:sp>
        <p:nvSpPr>
          <p:cNvPr id="39" name="文字方塊 38"/>
          <p:cNvSpPr txBox="1"/>
          <p:nvPr/>
        </p:nvSpPr>
        <p:spPr>
          <a:xfrm>
            <a:off x="9860851" y="5473308"/>
            <a:ext cx="794679" cy="523220"/>
          </a:xfrm>
          <a:prstGeom prst="rect">
            <a:avLst/>
          </a:prstGeom>
          <a:noFill/>
        </p:spPr>
        <p:txBody>
          <a:bodyPr wrap="square" rtlCol="0">
            <a:spAutoFit/>
          </a:bodyPr>
          <a:lstStyle/>
          <a:p>
            <a:r>
              <a:rPr lang="en-US" altLang="zh-TW" sz="2800" b="1" dirty="0"/>
              <a:t>……</a:t>
            </a:r>
            <a:endParaRPr lang="zh-TW" altLang="en-US" sz="2800" b="1" dirty="0"/>
          </a:p>
        </p:txBody>
      </p:sp>
      <mc:AlternateContent xmlns:mc="http://schemas.openxmlformats.org/markup-compatibility/2006" xmlns:a14="http://schemas.microsoft.com/office/drawing/2010/main">
        <mc:Choice Requires="a14">
          <p:sp>
            <p:nvSpPr>
              <p:cNvPr id="40" name="矩形 39"/>
              <p:cNvSpPr/>
              <p:nvPr/>
            </p:nvSpPr>
            <p:spPr>
              <a:xfrm>
                <a:off x="1724215" y="1698275"/>
                <a:ext cx="4789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sz="2800" i="1">
                          <a:latin typeface="Cambria Math" panose="02040503050406030204" pitchFamily="18" charset="0"/>
                        </a:rPr>
                        <m:t>𝜃</m:t>
                      </m:r>
                    </m:oMath>
                  </m:oMathPara>
                </a14:m>
                <a:endParaRPr lang="zh-TW" altLang="en-US" sz="2800" dirty="0"/>
              </a:p>
            </p:txBody>
          </p:sp>
        </mc:Choice>
        <mc:Fallback xmlns="">
          <p:sp>
            <p:nvSpPr>
              <p:cNvPr id="40" name="矩形 39"/>
              <p:cNvSpPr>
                <a:spLocks noRot="1" noChangeAspect="1" noMove="1" noResize="1" noEditPoints="1" noAdjustHandles="1" noChangeArrowheads="1" noChangeShapeType="1" noTextEdit="1"/>
              </p:cNvSpPr>
              <p:nvPr/>
            </p:nvSpPr>
            <p:spPr>
              <a:xfrm>
                <a:off x="1724215" y="1698275"/>
                <a:ext cx="478914" cy="523220"/>
              </a:xfrm>
              <a:prstGeom prst="rect">
                <a:avLst/>
              </a:prstGeom>
              <a:blipFill>
                <a:blip r:embed="rId1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9744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p:bldP spid="14" grpId="0" animBg="1"/>
      <p:bldP spid="21" grpId="0" animBg="1"/>
      <p:bldP spid="22" grpId="0"/>
      <p:bldP spid="23" grpId="0"/>
      <p:bldP spid="24" grpId="0" animBg="1"/>
      <p:bldP spid="31" grpId="0" animBg="1"/>
      <p:bldP spid="32" grpId="0"/>
      <p:bldP spid="33" grpId="0"/>
      <p:bldP spid="34" grpId="0" animBg="1"/>
      <p:bldP spid="37" grpId="0"/>
      <p:bldP spid="38" grpId="0"/>
      <p:bldP spid="3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Gradient Descent</a:t>
            </a:r>
            <a:endParaRPr lang="zh-TW" altLang="en-US" dirty="0"/>
          </a:p>
        </p:txBody>
      </p:sp>
      <p:sp>
        <p:nvSpPr>
          <p:cNvPr id="4" name="文字方塊 3"/>
          <p:cNvSpPr txBox="1"/>
          <p:nvPr/>
        </p:nvSpPr>
        <p:spPr>
          <a:xfrm>
            <a:off x="2331331" y="1798459"/>
            <a:ext cx="7098650" cy="954107"/>
          </a:xfrm>
          <a:prstGeom prst="rect">
            <a:avLst/>
          </a:prstGeom>
          <a:noFill/>
        </p:spPr>
        <p:txBody>
          <a:bodyPr wrap="square" rtlCol="0">
            <a:spAutoFit/>
          </a:bodyPr>
          <a:lstStyle/>
          <a:p>
            <a:r>
              <a:rPr lang="en-US" altLang="zh-TW" sz="2800" dirty="0"/>
              <a:t>This is the “learning” of machines in deep learning ……</a:t>
            </a:r>
            <a:endParaRPr lang="zh-TW" altLang="en-US" sz="2800" dirty="0"/>
          </a:p>
        </p:txBody>
      </p:sp>
      <p:sp>
        <p:nvSpPr>
          <p:cNvPr id="5" name="文字方塊 4"/>
          <p:cNvSpPr txBox="1"/>
          <p:nvPr/>
        </p:nvSpPr>
        <p:spPr>
          <a:xfrm>
            <a:off x="4699092" y="2740981"/>
            <a:ext cx="5340259" cy="523220"/>
          </a:xfrm>
          <a:prstGeom prst="rect">
            <a:avLst/>
          </a:prstGeom>
          <a:noFill/>
        </p:spPr>
        <p:txBody>
          <a:bodyPr wrap="square" rtlCol="0">
            <a:spAutoFit/>
          </a:bodyPr>
          <a:lstStyle/>
          <a:p>
            <a:r>
              <a:rPr lang="en-US" altLang="zh-TW" sz="2800" dirty="0"/>
              <a:t>Even alpha go using this approach.</a:t>
            </a:r>
            <a:endParaRPr lang="zh-TW" altLang="en-US" sz="2800" dirty="0"/>
          </a:p>
        </p:txBody>
      </p:sp>
      <p:sp>
        <p:nvSpPr>
          <p:cNvPr id="6" name="文字方塊 5"/>
          <p:cNvSpPr txBox="1"/>
          <p:nvPr/>
        </p:nvSpPr>
        <p:spPr>
          <a:xfrm>
            <a:off x="3093577" y="6114432"/>
            <a:ext cx="6101137" cy="523220"/>
          </a:xfrm>
          <a:prstGeom prst="rect">
            <a:avLst/>
          </a:prstGeom>
          <a:noFill/>
        </p:spPr>
        <p:txBody>
          <a:bodyPr wrap="square" rtlCol="0">
            <a:spAutoFit/>
          </a:bodyPr>
          <a:lstStyle/>
          <a:p>
            <a:pPr algn="ctr"/>
            <a:r>
              <a:rPr lang="en-US" altLang="zh-TW" sz="2800" dirty="0"/>
              <a:t>I hope you are not too disappointed :p</a:t>
            </a:r>
            <a:endParaRPr lang="zh-TW" altLang="en-US" sz="2800" dirty="0"/>
          </a:p>
        </p:txBody>
      </p:sp>
      <p:sp>
        <p:nvSpPr>
          <p:cNvPr id="7" name="向右箭號 6"/>
          <p:cNvSpPr/>
          <p:nvPr/>
        </p:nvSpPr>
        <p:spPr>
          <a:xfrm>
            <a:off x="3872026" y="2823398"/>
            <a:ext cx="768626" cy="35838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66562" name="Picture 2" descr="http://fsv.money01.com.tw/cmstatic/notes/capture/311299/2015110415513171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1331" y="3872132"/>
            <a:ext cx="3418598" cy="2062555"/>
          </a:xfrm>
          <a:prstGeom prst="rect">
            <a:avLst/>
          </a:prstGeom>
          <a:noFill/>
          <a:extLst>
            <a:ext uri="{909E8E84-426E-40DD-AFC4-6F175D3DCCD1}">
              <a14:hiddenFill xmlns:a14="http://schemas.microsoft.com/office/drawing/2010/main">
                <a:solidFill>
                  <a:srgbClr val="FFFFFF"/>
                </a:solidFill>
              </a14:hiddenFill>
            </a:ext>
          </a:extLst>
        </p:spPr>
      </p:pic>
      <p:pic>
        <p:nvPicPr>
          <p:cNvPr id="9" name="內容版面配置區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98079" y="3887118"/>
            <a:ext cx="3625903" cy="2047569"/>
          </a:xfrm>
          <a:prstGeom prst="rect">
            <a:avLst/>
          </a:prstGeom>
        </p:spPr>
      </p:pic>
      <p:sp>
        <p:nvSpPr>
          <p:cNvPr id="8" name="文字方塊 7"/>
          <p:cNvSpPr txBox="1"/>
          <p:nvPr/>
        </p:nvSpPr>
        <p:spPr>
          <a:xfrm>
            <a:off x="1593389" y="3346627"/>
            <a:ext cx="3733767" cy="461665"/>
          </a:xfrm>
          <a:prstGeom prst="rect">
            <a:avLst/>
          </a:prstGeom>
          <a:noFill/>
        </p:spPr>
        <p:txBody>
          <a:bodyPr wrap="square" rtlCol="0">
            <a:spAutoFit/>
          </a:bodyPr>
          <a:lstStyle/>
          <a:p>
            <a:pPr algn="ctr"/>
            <a:r>
              <a:rPr lang="en-US" altLang="zh-TW" sz="2400" dirty="0"/>
              <a:t>People image ……</a:t>
            </a:r>
            <a:endParaRPr lang="zh-TW" altLang="en-US" sz="2400" dirty="0"/>
          </a:p>
        </p:txBody>
      </p:sp>
      <p:sp>
        <p:nvSpPr>
          <p:cNvPr id="11" name="文字方塊 10"/>
          <p:cNvSpPr txBox="1"/>
          <p:nvPr/>
        </p:nvSpPr>
        <p:spPr>
          <a:xfrm>
            <a:off x="6144146" y="3361613"/>
            <a:ext cx="3733767" cy="461665"/>
          </a:xfrm>
          <a:prstGeom prst="rect">
            <a:avLst/>
          </a:prstGeom>
          <a:noFill/>
        </p:spPr>
        <p:txBody>
          <a:bodyPr wrap="square" rtlCol="0">
            <a:spAutoFit/>
          </a:bodyPr>
          <a:lstStyle/>
          <a:p>
            <a:r>
              <a:rPr lang="en-US" altLang="zh-TW" sz="2400" dirty="0"/>
              <a:t>Actually …..</a:t>
            </a:r>
            <a:endParaRPr lang="zh-TW" altLang="en-US" sz="2400" dirty="0"/>
          </a:p>
        </p:txBody>
      </p:sp>
    </p:spTree>
    <p:extLst>
      <p:ext uri="{BB962C8B-B14F-4D97-AF65-F5344CB8AC3E}">
        <p14:creationId xmlns:p14="http://schemas.microsoft.com/office/powerpoint/2010/main" val="1056051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656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animBg="1"/>
      <p:bldP spid="8"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6" descr="http://cdn.geekwire.com/wp-content/uploads/2015/11/google-Tensor-Flow.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84480" y="2540158"/>
            <a:ext cx="1618734" cy="1319268"/>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p:txBody>
          <a:bodyPr/>
          <a:lstStyle/>
          <a:p>
            <a:r>
              <a:rPr lang="en-US" altLang="zh-TW" dirty="0"/>
              <a:t>Backpropagation</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r>
                  <a:rPr lang="en-US" altLang="zh-TW" sz="2400" dirty="0"/>
                  <a:t>Backpropagation: an efficient way to compute </a:t>
                </a:r>
                <a14:m>
                  <m:oMath xmlns:m="http://schemas.openxmlformats.org/officeDocument/2006/math">
                    <m:f>
                      <m:fPr>
                        <m:type m:val="lin"/>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r>
                          <a:rPr lang="en-US" altLang="zh-TW" sz="2400" i="1">
                            <a:latin typeface="Cambria Math" panose="02040503050406030204" pitchFamily="18" charset="0"/>
                          </a:rPr>
                          <m:t>𝑤</m:t>
                        </m:r>
                      </m:den>
                    </m:f>
                  </m:oMath>
                </a14:m>
                <a:r>
                  <a:rPr lang="en-US" altLang="zh-TW" sz="2400" dirty="0"/>
                  <a:t> in neural network</a:t>
                </a: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4"/>
                <a:stretch>
                  <a:fillRect l="-1005" t="-14146"/>
                </a:stretch>
              </a:blipFill>
            </p:spPr>
            <p:txBody>
              <a:bodyPr/>
              <a:lstStyle/>
              <a:p>
                <a:r>
                  <a:rPr lang="zh-TW" altLang="en-US">
                    <a:noFill/>
                  </a:rPr>
                  <a:t> </a:t>
                </a:r>
              </a:p>
            </p:txBody>
          </p:sp>
        </mc:Fallback>
      </mc:AlternateContent>
      <p:pic>
        <p:nvPicPr>
          <p:cNvPr id="28" name="Picture 2" descr="http://deeplearning.net/software/theano/_static/theano_logo_allblue_200x4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1007" y="2959862"/>
            <a:ext cx="2086342" cy="47986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devblogs.nvidia.com/parallelforall/wp-content/uploads/sites/3/2015/03/torch_lstm_thumb-179x115.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05543" y="2704049"/>
            <a:ext cx="1637367" cy="105194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developer.nvidia.com/sites/default/files/akamai/cuda/images/deeplearning/caff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9639" y="3900056"/>
            <a:ext cx="1560169" cy="105311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https://developer.nvidia.com/sites/default/files/akamai/cuda/images/deeplearning/cntk.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9527" y="3785184"/>
            <a:ext cx="1670545" cy="1127618"/>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群組 20"/>
          <p:cNvGrpSpPr/>
          <p:nvPr/>
        </p:nvGrpSpPr>
        <p:grpSpPr>
          <a:xfrm>
            <a:off x="7723163" y="4826135"/>
            <a:ext cx="1642031" cy="1121374"/>
            <a:chOff x="7043205" y="3645629"/>
            <a:chExt cx="1642031" cy="1121374"/>
          </a:xfrm>
        </p:grpSpPr>
        <p:sp>
          <p:nvSpPr>
            <p:cNvPr id="25" name="矩形 24"/>
            <p:cNvSpPr/>
            <p:nvPr/>
          </p:nvSpPr>
          <p:spPr>
            <a:xfrm>
              <a:off x="7154858" y="3645629"/>
              <a:ext cx="1457450" cy="584775"/>
            </a:xfrm>
            <a:prstGeom prst="rect">
              <a:avLst/>
            </a:prstGeom>
          </p:spPr>
          <p:txBody>
            <a:bodyPr wrap="non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3200" b="1" dirty="0" err="1">
                  <a:solidFill>
                    <a:srgbClr val="333333"/>
                  </a:solidFill>
                  <a:latin typeface="Helvetica Neue"/>
                </a:rPr>
                <a:t>libdnn</a:t>
              </a:r>
              <a:endParaRPr lang="en-US" altLang="zh-TW" sz="3200" b="1" dirty="0">
                <a:solidFill>
                  <a:srgbClr val="333333"/>
                </a:solidFill>
                <a:latin typeface="Helvetica Neue"/>
              </a:endParaRPr>
            </a:p>
          </p:txBody>
        </p:sp>
        <p:sp>
          <p:nvSpPr>
            <p:cNvPr id="26" name="文字方塊 13"/>
            <p:cNvSpPr txBox="1"/>
            <p:nvPr/>
          </p:nvSpPr>
          <p:spPr>
            <a:xfrm>
              <a:off x="7043205" y="4120672"/>
              <a:ext cx="1642031" cy="646331"/>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en-US" dirty="0"/>
                <a:t>台大周伯威</a:t>
              </a:r>
              <a:endParaRPr lang="en-US" altLang="zh-TW" dirty="0"/>
            </a:p>
            <a:p>
              <a:pPr algn="ctr"/>
              <a:r>
                <a:rPr lang="zh-TW" altLang="en-US" dirty="0"/>
                <a:t>同學開發</a:t>
              </a:r>
            </a:p>
          </p:txBody>
        </p:sp>
      </p:grpSp>
      <p:pic>
        <p:nvPicPr>
          <p:cNvPr id="22" name="圖片 21"/>
          <p:cNvPicPr>
            <a:picLocks noChangeAspect="1"/>
          </p:cNvPicPr>
          <p:nvPr/>
        </p:nvPicPr>
        <p:blipFill>
          <a:blip r:embed="rId9"/>
          <a:stretch>
            <a:fillRect/>
          </a:stretch>
        </p:blipFill>
        <p:spPr>
          <a:xfrm>
            <a:off x="7554207" y="4141078"/>
            <a:ext cx="1974264" cy="571068"/>
          </a:xfrm>
          <a:prstGeom prst="rect">
            <a:avLst/>
          </a:prstGeom>
        </p:spPr>
      </p:pic>
      <p:pic>
        <p:nvPicPr>
          <p:cNvPr id="23" name="圖片 22"/>
          <p:cNvPicPr>
            <a:picLocks noChangeAspect="1"/>
          </p:cNvPicPr>
          <p:nvPr/>
        </p:nvPicPr>
        <p:blipFill>
          <a:blip r:embed="rId10"/>
          <a:stretch>
            <a:fillRect/>
          </a:stretch>
        </p:blipFill>
        <p:spPr>
          <a:xfrm>
            <a:off x="5537377" y="5050435"/>
            <a:ext cx="1540523" cy="579342"/>
          </a:xfrm>
          <a:prstGeom prst="rect">
            <a:avLst/>
          </a:prstGeom>
        </p:spPr>
      </p:pic>
      <p:pic>
        <p:nvPicPr>
          <p:cNvPr id="24" name="Picture 2" descr="スクリーンショット 2016-05-24 午後4.01.50.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312308" y="5046784"/>
            <a:ext cx="2737407" cy="612786"/>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1778177" y="5808912"/>
            <a:ext cx="8399817" cy="923330"/>
          </a:xfrm>
          <a:prstGeom prst="rect">
            <a:avLst/>
          </a:prstGeom>
        </p:spPr>
        <p:txBody>
          <a:bodyPr wrap="square">
            <a:spAutoFit/>
          </a:bodyPr>
          <a:lstStyle/>
          <a:p>
            <a:pPr marL="685800" lvl="2">
              <a:spcBef>
                <a:spcPts val="1000"/>
              </a:spcBef>
            </a:pPr>
            <a:r>
              <a:rPr lang="en-US" altLang="zh-TW" dirty="0"/>
              <a:t>Ref: http://speech.ee.ntu.edu.tw/~tlkagk/courses/MLDS_2015_2/Lecture/DNN%20backprop.ecm.mp4/index.html</a:t>
            </a:r>
            <a:endParaRPr lang="zh-TW" altLang="en-US" dirty="0"/>
          </a:p>
        </p:txBody>
      </p:sp>
    </p:spTree>
    <p:extLst>
      <p:ext uri="{BB962C8B-B14F-4D97-AF65-F5344CB8AC3E}">
        <p14:creationId xmlns:p14="http://schemas.microsoft.com/office/powerpoint/2010/main" val="39327037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ph idx="1"/>
            <p:extLst/>
          </p:nvPr>
        </p:nvGraphicFramePr>
        <p:xfrm>
          <a:off x="2152650" y="576689"/>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標題 1"/>
          <p:cNvSpPr>
            <a:spLocks noGrp="1"/>
          </p:cNvSpPr>
          <p:nvPr>
            <p:ph type="title"/>
          </p:nvPr>
        </p:nvSpPr>
        <p:spPr/>
        <p:txBody>
          <a:bodyPr/>
          <a:lstStyle/>
          <a:p>
            <a:r>
              <a:rPr lang="en-US" altLang="zh-TW" dirty="0"/>
              <a:t>Three Steps for Deep Learning</a:t>
            </a:r>
            <a:endParaRPr lang="zh-TW" altLang="en-US" dirty="0"/>
          </a:p>
        </p:txBody>
      </p:sp>
      <p:pic>
        <p:nvPicPr>
          <p:cNvPr id="9" name="Picture 2" descr="http://cdc.tencent.com/wp-content/uploads/2011/03/banner12.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2507" y="4272943"/>
            <a:ext cx="6344865" cy="224714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109012" y="3752285"/>
            <a:ext cx="3986989" cy="461665"/>
          </a:xfrm>
          <a:prstGeom prst="rect">
            <a:avLst/>
          </a:prstGeom>
        </p:spPr>
        <p:txBody>
          <a:bodyPr wrap="none">
            <a:spAutoFit/>
          </a:bodyPr>
          <a:lstStyle/>
          <a:p>
            <a:r>
              <a:rPr lang="en-US" altLang="zh-TW" sz="2400" dirty="0"/>
              <a:t>Deep Learning is so simple ……</a:t>
            </a:r>
            <a:endParaRPr lang="zh-TW" altLang="en-US" sz="2400" dirty="0"/>
          </a:p>
        </p:txBody>
      </p:sp>
      <p:sp>
        <p:nvSpPr>
          <p:cNvPr id="8" name="文字方塊 7"/>
          <p:cNvSpPr txBox="1"/>
          <p:nvPr/>
        </p:nvSpPr>
        <p:spPr>
          <a:xfrm>
            <a:off x="2255989" y="2580665"/>
            <a:ext cx="1860273" cy="95410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Neural </a:t>
            </a:r>
          </a:p>
          <a:p>
            <a:pPr algn="ctr"/>
            <a:r>
              <a:rPr lang="en-US" altLang="zh-TW" sz="2800" dirty="0"/>
              <a:t>Network</a:t>
            </a:r>
            <a:endParaRPr lang="zh-TW" altLang="en-US" sz="2800" dirty="0"/>
          </a:p>
        </p:txBody>
      </p:sp>
    </p:spTree>
    <p:extLst>
      <p:ext uri="{BB962C8B-B14F-4D97-AF65-F5344CB8AC3E}">
        <p14:creationId xmlns:p14="http://schemas.microsoft.com/office/powerpoint/2010/main" val="37145204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Ex:1</a:t>
            </a:r>
            <a:endParaRPr lang="en-US" dirty="0"/>
          </a:p>
        </p:txBody>
      </p:sp>
      <p:sp>
        <p:nvSpPr>
          <p:cNvPr id="3" name="Content Placeholder 2"/>
          <p:cNvSpPr>
            <a:spLocks noGrp="1"/>
          </p:cNvSpPr>
          <p:nvPr>
            <p:ph idx="1"/>
          </p:nvPr>
        </p:nvSpPr>
        <p:spPr/>
        <p:txBody>
          <a:bodyPr/>
          <a:lstStyle/>
          <a:p>
            <a:r>
              <a:rPr lang="en-US" b="1" smtClean="0"/>
              <a:t>Why Deep learning?</a:t>
            </a:r>
            <a:endParaRPr lang="en-US" dirty="0"/>
          </a:p>
        </p:txBody>
      </p:sp>
      <p:sp>
        <p:nvSpPr>
          <p:cNvPr id="4" name="Rectangle 3"/>
          <p:cNvSpPr/>
          <p:nvPr/>
        </p:nvSpPr>
        <p:spPr>
          <a:xfrm>
            <a:off x="1165412" y="2303947"/>
            <a:ext cx="6096000" cy="923330"/>
          </a:xfrm>
          <a:prstGeom prst="rect">
            <a:avLst/>
          </a:prstGeom>
        </p:spPr>
        <p:txBody>
          <a:bodyPr>
            <a:spAutoFit/>
          </a:bodyPr>
          <a:lstStyle/>
          <a:p>
            <a:pPr algn="just"/>
            <a:r>
              <a:rPr lang="en-US" dirty="0"/>
              <a:t>There outshines deep learning where algorithms constantly increases accuracy with the increasing amount of data. ML also doesn’t perform well over high dimensional data.</a:t>
            </a:r>
          </a:p>
        </p:txBody>
      </p:sp>
      <p:pic>
        <p:nvPicPr>
          <p:cNvPr id="5" name="Picture 4"/>
          <p:cNvPicPr>
            <a:picLocks noChangeAspect="1"/>
          </p:cNvPicPr>
          <p:nvPr/>
        </p:nvPicPr>
        <p:blipFill>
          <a:blip r:embed="rId3"/>
          <a:stretch>
            <a:fillRect/>
          </a:stretch>
        </p:blipFill>
        <p:spPr>
          <a:xfrm>
            <a:off x="1716741" y="3227277"/>
            <a:ext cx="6858000" cy="3667125"/>
          </a:xfrm>
          <a:prstGeom prst="rect">
            <a:avLst/>
          </a:prstGeom>
        </p:spPr>
      </p:pic>
      <p:pic>
        <p:nvPicPr>
          <p:cNvPr id="6" name="Picture 5"/>
          <p:cNvPicPr>
            <a:picLocks noChangeAspect="1"/>
          </p:cNvPicPr>
          <p:nvPr/>
        </p:nvPicPr>
        <p:blipFill>
          <a:blip r:embed="rId4"/>
          <a:stretch>
            <a:fillRect/>
          </a:stretch>
        </p:blipFill>
        <p:spPr>
          <a:xfrm>
            <a:off x="1636355" y="5080936"/>
            <a:ext cx="1096800" cy="958124"/>
          </a:xfrm>
          <a:prstGeom prst="rect">
            <a:avLst/>
          </a:prstGeom>
        </p:spPr>
      </p:pic>
      <p:pic>
        <p:nvPicPr>
          <p:cNvPr id="7" name="Picture 6"/>
          <p:cNvPicPr>
            <a:picLocks noChangeAspect="1"/>
          </p:cNvPicPr>
          <p:nvPr/>
        </p:nvPicPr>
        <p:blipFill rotWithShape="1">
          <a:blip r:embed="rId4"/>
          <a:srcRect l="22126" t="25198" r="22905" b="7682"/>
          <a:stretch/>
        </p:blipFill>
        <p:spPr>
          <a:xfrm>
            <a:off x="8270235" y="4898436"/>
            <a:ext cx="304506" cy="324806"/>
          </a:xfrm>
          <a:prstGeom prst="rect">
            <a:avLst/>
          </a:prstGeom>
        </p:spPr>
      </p:pic>
      <p:pic>
        <p:nvPicPr>
          <p:cNvPr id="8" name="Picture 7"/>
          <p:cNvPicPr>
            <a:picLocks noChangeAspect="1"/>
          </p:cNvPicPr>
          <p:nvPr/>
        </p:nvPicPr>
        <p:blipFill>
          <a:blip r:embed="rId5"/>
          <a:stretch>
            <a:fillRect/>
          </a:stretch>
        </p:blipFill>
        <p:spPr>
          <a:xfrm rot="17844240">
            <a:off x="630508" y="5122504"/>
            <a:ext cx="865489" cy="751839"/>
          </a:xfrm>
          <a:prstGeom prst="rect">
            <a:avLst/>
          </a:prstGeom>
        </p:spPr>
      </p:pic>
      <p:pic>
        <p:nvPicPr>
          <p:cNvPr id="9" name="Picture 8"/>
          <p:cNvPicPr>
            <a:picLocks noChangeAspect="1"/>
          </p:cNvPicPr>
          <p:nvPr/>
        </p:nvPicPr>
        <p:blipFill>
          <a:blip r:embed="rId6"/>
          <a:stretch>
            <a:fillRect/>
          </a:stretch>
        </p:blipFill>
        <p:spPr>
          <a:xfrm>
            <a:off x="8574741" y="994025"/>
            <a:ext cx="3482068" cy="1663200"/>
          </a:xfrm>
          <a:prstGeom prst="rect">
            <a:avLst/>
          </a:prstGeom>
        </p:spPr>
      </p:pic>
    </p:spTree>
    <p:extLst>
      <p:ext uri="{BB962C8B-B14F-4D97-AF65-F5344CB8AC3E}">
        <p14:creationId xmlns:p14="http://schemas.microsoft.com/office/powerpoint/2010/main" val="2483221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160106" y="483465"/>
            <a:ext cx="8680174" cy="5771761"/>
          </a:xfrm>
        </p:spPr>
        <p:txBody>
          <a:bodyPr>
            <a:noAutofit/>
          </a:bodyPr>
          <a:lstStyle/>
          <a:p>
            <a:r>
              <a:rPr lang="en-US" altLang="zh-TW" sz="2400" dirty="0">
                <a:solidFill>
                  <a:srgbClr val="0000FF"/>
                </a:solidFill>
              </a:rPr>
              <a:t>1958: Perceptron (linear model)</a:t>
            </a:r>
          </a:p>
          <a:p>
            <a:r>
              <a:rPr lang="en-US" altLang="zh-TW" sz="2400" dirty="0">
                <a:solidFill>
                  <a:srgbClr val="FF0000"/>
                </a:solidFill>
              </a:rPr>
              <a:t>1969: Perceptron has limitation</a:t>
            </a:r>
          </a:p>
          <a:p>
            <a:r>
              <a:rPr lang="en-US" altLang="zh-TW" sz="2400" dirty="0">
                <a:solidFill>
                  <a:srgbClr val="0000FF"/>
                </a:solidFill>
              </a:rPr>
              <a:t>1980s: Multi-layer perceptron </a:t>
            </a:r>
          </a:p>
          <a:p>
            <a:pPr lvl="1"/>
            <a:r>
              <a:rPr lang="en-US" altLang="zh-TW" dirty="0"/>
              <a:t>Do not have significant difference from DNN today</a:t>
            </a:r>
          </a:p>
          <a:p>
            <a:r>
              <a:rPr lang="en-US" altLang="zh-TW" sz="2400" dirty="0">
                <a:solidFill>
                  <a:srgbClr val="0000FF"/>
                </a:solidFill>
              </a:rPr>
              <a:t>1986: Backpropagation</a:t>
            </a:r>
          </a:p>
          <a:p>
            <a:pPr lvl="1"/>
            <a:r>
              <a:rPr lang="en-US" altLang="zh-TW" dirty="0"/>
              <a:t>Usually more than 3 hidden layers is not helpful</a:t>
            </a:r>
          </a:p>
          <a:p>
            <a:r>
              <a:rPr lang="en-US" altLang="zh-TW" sz="2400" dirty="0">
                <a:solidFill>
                  <a:srgbClr val="FF0000"/>
                </a:solidFill>
              </a:rPr>
              <a:t>1989: 1 hidden layer is “good enough”, why deep?</a:t>
            </a:r>
          </a:p>
          <a:p>
            <a:r>
              <a:rPr lang="en-US" altLang="zh-TW" sz="2400" dirty="0">
                <a:solidFill>
                  <a:srgbClr val="0000FF"/>
                </a:solidFill>
              </a:rPr>
              <a:t>2006: RBM initialization</a:t>
            </a:r>
          </a:p>
          <a:p>
            <a:r>
              <a:rPr lang="en-US" altLang="zh-TW" sz="2400" dirty="0">
                <a:solidFill>
                  <a:srgbClr val="0000FF"/>
                </a:solidFill>
              </a:rPr>
              <a:t>2009: GPU</a:t>
            </a:r>
          </a:p>
          <a:p>
            <a:r>
              <a:rPr lang="en-US" altLang="zh-TW" sz="2400" dirty="0">
                <a:solidFill>
                  <a:srgbClr val="0000FF"/>
                </a:solidFill>
              </a:rPr>
              <a:t>2011: Start to be popular in speech recognition</a:t>
            </a:r>
          </a:p>
          <a:p>
            <a:r>
              <a:rPr lang="en-US" altLang="zh-TW" sz="2400" dirty="0">
                <a:solidFill>
                  <a:srgbClr val="0000FF"/>
                </a:solidFill>
              </a:rPr>
              <a:t>2012: win ILSVRC image competition </a:t>
            </a:r>
          </a:p>
          <a:p>
            <a:r>
              <a:rPr lang="en-US" altLang="zh-TW" sz="2400" dirty="0">
                <a:solidFill>
                  <a:srgbClr val="0000FF"/>
                </a:solidFill>
              </a:rPr>
              <a:t>2015.2: Image recognition surpassing human-level performance </a:t>
            </a:r>
          </a:p>
          <a:p>
            <a:r>
              <a:rPr lang="en-US" altLang="zh-TW" sz="2400" dirty="0">
                <a:solidFill>
                  <a:srgbClr val="0000FF"/>
                </a:solidFill>
              </a:rPr>
              <a:t>2016.3: Alpha GO beats Lee Sedol</a:t>
            </a:r>
          </a:p>
          <a:p>
            <a:r>
              <a:rPr lang="en-US" altLang="zh-TW" sz="2400" dirty="0">
                <a:solidFill>
                  <a:srgbClr val="0000FF"/>
                </a:solidFill>
              </a:rPr>
              <a:t>2016.10: Speech recognition system as good as humans</a:t>
            </a:r>
          </a:p>
          <a:p>
            <a:pPr marL="0" indent="0">
              <a:buNone/>
            </a:pPr>
            <a:endParaRPr lang="zh-TW" altLang="en-US" sz="2400" dirty="0"/>
          </a:p>
        </p:txBody>
      </p:sp>
      <p:sp>
        <p:nvSpPr>
          <p:cNvPr id="4" name="矩形 3"/>
          <p:cNvSpPr/>
          <p:nvPr/>
        </p:nvSpPr>
        <p:spPr>
          <a:xfrm>
            <a:off x="3713376" y="0"/>
            <a:ext cx="5068888" cy="523220"/>
          </a:xfrm>
          <a:prstGeom prst="rect">
            <a:avLst/>
          </a:prstGeom>
        </p:spPr>
        <p:txBody>
          <a:bodyPr wrap="none">
            <a:spAutoFit/>
          </a:bodyPr>
          <a:lstStyle/>
          <a:p>
            <a:r>
              <a:rPr lang="en-US" altLang="zh-TW" sz="2800" b="1" i="1" u="sng" dirty="0"/>
              <a:t>Ups and downs of Deep Learning</a:t>
            </a:r>
            <a:endParaRPr lang="zh-TW" altLang="en-US" sz="2800" b="1" i="1" u="sng" dirty="0"/>
          </a:p>
        </p:txBody>
      </p:sp>
    </p:spTree>
    <p:extLst>
      <p:ext uri="{BB962C8B-B14F-4D97-AF65-F5344CB8AC3E}">
        <p14:creationId xmlns:p14="http://schemas.microsoft.com/office/powerpoint/2010/main" val="54968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5602" name="Picture 2" descr="https://miro.medium.com/v2/resize:fit:700/1*K7D7lJO6vhUPNMjkAGcmvw.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28073" y="1795464"/>
            <a:ext cx="8888889" cy="2120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13650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4578" name="Picture 2" descr="https://miro.medium.com/v2/resize:fit:700/1*_Lg1i7wv1pLpzp2F4MLrvw.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73599" y="1825625"/>
            <a:ext cx="684480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75946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CNN</a:t>
            </a:r>
            <a:endParaRPr lang="en-US" dirty="0"/>
          </a:p>
        </p:txBody>
      </p:sp>
      <p:sp>
        <p:nvSpPr>
          <p:cNvPr id="3" name="Content Placeholder 2"/>
          <p:cNvSpPr>
            <a:spLocks noGrp="1"/>
          </p:cNvSpPr>
          <p:nvPr>
            <p:ph idx="1"/>
          </p:nvPr>
        </p:nvSpPr>
        <p:spPr/>
        <p:txBody>
          <a:bodyPr/>
          <a:lstStyle/>
          <a:p>
            <a:pPr marL="0" indent="0">
              <a:buNone/>
            </a:pPr>
            <a:r>
              <a:rPr lang="en-US" dirty="0"/>
              <a:t>The typical structure of a CNN consists of three basic layers</a:t>
            </a:r>
          </a:p>
          <a:p>
            <a:r>
              <a:rPr lang="en-US" b="1" dirty="0"/>
              <a:t>Convolutional layer:</a:t>
            </a:r>
            <a:r>
              <a:rPr lang="en-US" dirty="0"/>
              <a:t> These layers </a:t>
            </a:r>
            <a:r>
              <a:rPr lang="en-US" b="1" dirty="0"/>
              <a:t>generate a feature map</a:t>
            </a:r>
            <a:r>
              <a:rPr lang="en-US" dirty="0"/>
              <a:t> by sliding a filter over the input image and recognizing patterns in images.</a:t>
            </a:r>
          </a:p>
          <a:p>
            <a:r>
              <a:rPr lang="en-US" b="1" dirty="0"/>
              <a:t>Pooling layers:</a:t>
            </a:r>
            <a:r>
              <a:rPr lang="en-US" dirty="0"/>
              <a:t> These layers</a:t>
            </a:r>
            <a:r>
              <a:rPr lang="en-US" b="1" dirty="0"/>
              <a:t> </a:t>
            </a:r>
            <a:r>
              <a:rPr lang="en-US" b="1" dirty="0" err="1"/>
              <a:t>downsample</a:t>
            </a:r>
            <a:r>
              <a:rPr lang="en-US" b="1" dirty="0"/>
              <a:t> the feature map </a:t>
            </a:r>
            <a:r>
              <a:rPr lang="en-US" dirty="0"/>
              <a:t>to introduce Translation invariance, which reduces the overfitting of the CNN model.</a:t>
            </a:r>
          </a:p>
          <a:p>
            <a:r>
              <a:rPr lang="en-US" b="1" dirty="0"/>
              <a:t>Fully Connected Dense Layer:</a:t>
            </a:r>
            <a:r>
              <a:rPr lang="en-US" dirty="0"/>
              <a:t> This layer contains the </a:t>
            </a:r>
            <a:r>
              <a:rPr lang="en-US" b="1" dirty="0"/>
              <a:t>same number of units as the number of classes</a:t>
            </a:r>
            <a:r>
              <a:rPr lang="en-US" dirty="0"/>
              <a:t> and the output activation function such as “</a:t>
            </a:r>
            <a:r>
              <a:rPr lang="en-US" dirty="0" err="1"/>
              <a:t>softmax</a:t>
            </a:r>
            <a:r>
              <a:rPr lang="en-US" dirty="0"/>
              <a:t>” or “sigmoid”</a:t>
            </a:r>
          </a:p>
          <a:p>
            <a:pPr marL="0" indent="0">
              <a:buNone/>
            </a:pPr>
            <a:endParaRPr lang="en-US" dirty="0"/>
          </a:p>
        </p:txBody>
      </p:sp>
    </p:spTree>
    <p:extLst>
      <p:ext uri="{BB962C8B-B14F-4D97-AF65-F5344CB8AC3E}">
        <p14:creationId xmlns:p14="http://schemas.microsoft.com/office/powerpoint/2010/main" val="40018153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9259" y="624355"/>
            <a:ext cx="5795682" cy="4351338"/>
          </a:xfrm>
        </p:spPr>
        <p:txBody>
          <a:bodyPr/>
          <a:lstStyle/>
          <a:p>
            <a:r>
              <a:rPr lang="en-US" b="1" dirty="0" err="1"/>
              <a:t>Strided</a:t>
            </a:r>
            <a:r>
              <a:rPr lang="en-US" b="1" dirty="0"/>
              <a:t> Convolutions</a:t>
            </a:r>
          </a:p>
          <a:p>
            <a:pPr marL="0" indent="0" algn="just">
              <a:buNone/>
            </a:pPr>
            <a:r>
              <a:rPr lang="en-US" dirty="0"/>
              <a:t>When we are dealing with convolution on images of very large size, its not always required to convolve over each and every pixel of an image. So we can set the subsequent convolutions to be shifted by more than one pixel in either the vertical or horizontal axis.</a:t>
            </a:r>
          </a:p>
          <a:p>
            <a:endParaRPr lang="en-US" dirty="0"/>
          </a:p>
        </p:txBody>
      </p:sp>
      <p:pic>
        <p:nvPicPr>
          <p:cNvPr id="4" name="Picture 3"/>
          <p:cNvPicPr>
            <a:picLocks noChangeAspect="1"/>
          </p:cNvPicPr>
          <p:nvPr/>
        </p:nvPicPr>
        <p:blipFill>
          <a:blip r:embed="rId2"/>
          <a:stretch>
            <a:fillRect/>
          </a:stretch>
        </p:blipFill>
        <p:spPr>
          <a:xfrm>
            <a:off x="569259" y="4048125"/>
            <a:ext cx="5526741" cy="2809875"/>
          </a:xfrm>
          <a:prstGeom prst="rect">
            <a:avLst/>
          </a:prstGeom>
        </p:spPr>
      </p:pic>
      <p:sp>
        <p:nvSpPr>
          <p:cNvPr id="5" name="Rectangle 4"/>
          <p:cNvSpPr/>
          <p:nvPr/>
        </p:nvSpPr>
        <p:spPr>
          <a:xfrm>
            <a:off x="6490447" y="441103"/>
            <a:ext cx="5360894" cy="2031325"/>
          </a:xfrm>
          <a:prstGeom prst="rect">
            <a:avLst/>
          </a:prstGeom>
        </p:spPr>
        <p:txBody>
          <a:bodyPr wrap="square">
            <a:spAutoFit/>
          </a:bodyPr>
          <a:lstStyle/>
          <a:p>
            <a:pPr algn="just"/>
            <a:r>
              <a:rPr lang="en-US" dirty="0"/>
              <a:t>This shift in subsequent convolutions is called the stride, and hence the name </a:t>
            </a:r>
            <a:r>
              <a:rPr lang="en-US" dirty="0" err="1"/>
              <a:t>strided</a:t>
            </a:r>
            <a:r>
              <a:rPr lang="en-US" dirty="0"/>
              <a:t> convolutions.</a:t>
            </a:r>
          </a:p>
          <a:p>
            <a:pPr algn="just"/>
            <a:endParaRPr lang="en-US" dirty="0"/>
          </a:p>
          <a:p>
            <a:pPr algn="just"/>
            <a:r>
              <a:rPr lang="en-US" dirty="0"/>
              <a:t>If we have an image of dimension n x n with a padding p, which is convolved with filter of dimension f x f </a:t>
            </a:r>
            <a:r>
              <a:rPr lang="en-US" dirty="0" err="1"/>
              <a:t>witha</a:t>
            </a:r>
            <a:r>
              <a:rPr lang="en-US" dirty="0"/>
              <a:t> stride of s, then the output dimensions can be determined using the below general equation:</a:t>
            </a:r>
          </a:p>
        </p:txBody>
      </p:sp>
      <p:pic>
        <p:nvPicPr>
          <p:cNvPr id="6" name="Picture 5"/>
          <p:cNvPicPr>
            <a:picLocks noChangeAspect="1"/>
          </p:cNvPicPr>
          <p:nvPr/>
        </p:nvPicPr>
        <p:blipFill>
          <a:blip r:embed="rId3"/>
          <a:stretch>
            <a:fillRect/>
          </a:stretch>
        </p:blipFill>
        <p:spPr>
          <a:xfrm>
            <a:off x="6741458" y="2800024"/>
            <a:ext cx="5088591" cy="990600"/>
          </a:xfrm>
          <a:prstGeom prst="rect">
            <a:avLst/>
          </a:prstGeom>
        </p:spPr>
      </p:pic>
    </p:spTree>
    <p:extLst>
      <p:ext uri="{BB962C8B-B14F-4D97-AF65-F5344CB8AC3E}">
        <p14:creationId xmlns:p14="http://schemas.microsoft.com/office/powerpoint/2010/main" val="10767528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Input image</a:t>
            </a:r>
          </a:p>
          <a:p>
            <a:r>
              <a:rPr lang="en-US" dirty="0"/>
              <a:t>Convolution layer</a:t>
            </a:r>
          </a:p>
          <a:p>
            <a:r>
              <a:rPr lang="en-US" dirty="0"/>
              <a:t>Pooling Layer (max pooling or </a:t>
            </a:r>
            <a:r>
              <a:rPr lang="en-US" dirty="0" err="1"/>
              <a:t>avg</a:t>
            </a:r>
            <a:r>
              <a:rPr lang="en-US" dirty="0"/>
              <a:t> pooling)</a:t>
            </a:r>
          </a:p>
          <a:p>
            <a:r>
              <a:rPr lang="en-US" dirty="0"/>
              <a:t>Flattening</a:t>
            </a:r>
          </a:p>
          <a:p>
            <a:r>
              <a:rPr lang="en-US" dirty="0"/>
              <a:t>Fully connected Layer (default neural network)</a:t>
            </a:r>
          </a:p>
          <a:p>
            <a:endParaRPr lang="en-US" dirty="0"/>
          </a:p>
        </p:txBody>
      </p:sp>
    </p:spTree>
    <p:extLst>
      <p:ext uri="{BB962C8B-B14F-4D97-AF65-F5344CB8AC3E}">
        <p14:creationId xmlns:p14="http://schemas.microsoft.com/office/powerpoint/2010/main" val="17724042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Input Image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13965" y="1523999"/>
            <a:ext cx="6046694" cy="4328707"/>
          </a:xfrm>
        </p:spPr>
      </p:pic>
    </p:spTree>
    <p:extLst>
      <p:ext uri="{BB962C8B-B14F-4D97-AF65-F5344CB8AC3E}">
        <p14:creationId xmlns:p14="http://schemas.microsoft.com/office/powerpoint/2010/main" val="41579002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65124"/>
            <a:ext cx="10515600" cy="1325563"/>
          </a:xfrm>
        </p:spPr>
        <p:txBody>
          <a:bodyPr/>
          <a:lstStyle/>
          <a:p>
            <a:r>
              <a:rPr lang="en-US" dirty="0" smtClean="0"/>
              <a:t>2. </a:t>
            </a:r>
            <a:r>
              <a:rPr lang="en-US" dirty="0" err="1" smtClean="0"/>
              <a:t>Conv</a:t>
            </a:r>
            <a:r>
              <a:rPr lang="en-US" dirty="0" smtClean="0"/>
              <a:t> layer</a:t>
            </a:r>
            <a:endParaRPr lang="en-US" dirty="0"/>
          </a:p>
        </p:txBody>
      </p:sp>
      <p:sp>
        <p:nvSpPr>
          <p:cNvPr id="15" name="Rectangle 14"/>
          <p:cNvSpPr/>
          <p:nvPr/>
        </p:nvSpPr>
        <p:spPr>
          <a:xfrm>
            <a:off x="717177" y="1690687"/>
            <a:ext cx="6096000" cy="2031325"/>
          </a:xfrm>
          <a:prstGeom prst="rect">
            <a:avLst/>
          </a:prstGeom>
        </p:spPr>
        <p:txBody>
          <a:bodyPr>
            <a:spAutoFit/>
          </a:bodyPr>
          <a:lstStyle/>
          <a:p>
            <a:pPr algn="just"/>
            <a:r>
              <a:rPr lang="en-US" dirty="0">
                <a:solidFill>
                  <a:srgbClr val="242424"/>
                </a:solidFill>
                <a:latin typeface="source-serif-pro"/>
              </a:rPr>
              <a:t>Basically first of all we need to define the number of filters and the dimension of those filters which will convolve through image to extract features from the image .</a:t>
            </a:r>
          </a:p>
          <a:p>
            <a:pPr algn="just"/>
            <a:r>
              <a:rPr lang="en-US" dirty="0">
                <a:solidFill>
                  <a:srgbClr val="242424"/>
                </a:solidFill>
                <a:latin typeface="source-serif-pro"/>
              </a:rPr>
              <a:t>After defining the filters and dimension of those filters the very first filter of n*n dimension will start convolving through n*n block of </a:t>
            </a:r>
            <a:r>
              <a:rPr lang="en-US" dirty="0" err="1">
                <a:solidFill>
                  <a:srgbClr val="242424"/>
                </a:solidFill>
                <a:latin typeface="source-serif-pro"/>
              </a:rPr>
              <a:t>pixles</a:t>
            </a:r>
            <a:r>
              <a:rPr lang="en-US" dirty="0">
                <a:solidFill>
                  <a:srgbClr val="242424"/>
                </a:solidFill>
                <a:latin typeface="source-serif-pro"/>
              </a:rPr>
              <a:t> of the image and the dot product of the 2 matrix will take place .</a:t>
            </a:r>
            <a:endParaRPr lang="en-US" b="0" i="0" dirty="0">
              <a:solidFill>
                <a:srgbClr val="242424"/>
              </a:solidFill>
              <a:effectLst/>
              <a:latin typeface="source-serif-pro"/>
            </a:endParaRPr>
          </a:p>
        </p:txBody>
      </p:sp>
      <p:pic>
        <p:nvPicPr>
          <p:cNvPr id="16" name="Picture 15"/>
          <p:cNvPicPr>
            <a:picLocks noChangeAspect="1"/>
          </p:cNvPicPr>
          <p:nvPr/>
        </p:nvPicPr>
        <p:blipFill>
          <a:blip r:embed="rId3"/>
          <a:stretch>
            <a:fillRect/>
          </a:stretch>
        </p:blipFill>
        <p:spPr>
          <a:xfrm>
            <a:off x="950259" y="3905990"/>
            <a:ext cx="6023162" cy="2720607"/>
          </a:xfrm>
          <a:prstGeom prst="rect">
            <a:avLst/>
          </a:prstGeom>
        </p:spPr>
      </p:pic>
      <p:sp>
        <p:nvSpPr>
          <p:cNvPr id="17" name="Rectangle 16"/>
          <p:cNvSpPr/>
          <p:nvPr/>
        </p:nvSpPr>
        <p:spPr>
          <a:xfrm>
            <a:off x="7189694" y="365124"/>
            <a:ext cx="4464424" cy="923330"/>
          </a:xfrm>
          <a:prstGeom prst="rect">
            <a:avLst/>
          </a:prstGeom>
        </p:spPr>
        <p:txBody>
          <a:bodyPr wrap="square">
            <a:spAutoFit/>
          </a:bodyPr>
          <a:lstStyle/>
          <a:p>
            <a:pPr algn="just"/>
            <a:r>
              <a:rPr lang="en-US" dirty="0"/>
              <a:t>how the convolution process will take place for the entire image of 5 * 5 pixels and filter size of 3 * 3 dimensions</a:t>
            </a:r>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9694" y="1382981"/>
            <a:ext cx="4537262" cy="2646736"/>
          </a:xfrm>
          <a:prstGeom prst="rect">
            <a:avLst/>
          </a:prstGeom>
        </p:spPr>
      </p:pic>
    </p:spTree>
    <p:extLst>
      <p:ext uri="{BB962C8B-B14F-4D97-AF65-F5344CB8AC3E}">
        <p14:creationId xmlns:p14="http://schemas.microsoft.com/office/powerpoint/2010/main" val="28822125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33400" y="365124"/>
            <a:ext cx="4791635" cy="513417"/>
          </a:xfrm>
        </p:spPr>
        <p:txBody>
          <a:bodyPr>
            <a:normAutofit fontScale="90000"/>
          </a:bodyPr>
          <a:lstStyle/>
          <a:p>
            <a:r>
              <a:rPr lang="en-US" dirty="0" smtClean="0"/>
              <a:t>2. </a:t>
            </a:r>
            <a:r>
              <a:rPr lang="en-US" dirty="0" err="1" smtClean="0"/>
              <a:t>Conv</a:t>
            </a:r>
            <a:r>
              <a:rPr lang="en-US" dirty="0" smtClean="0"/>
              <a:t> layer</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517" y="1044155"/>
            <a:ext cx="4500283" cy="450857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6610" y="3656478"/>
            <a:ext cx="4329953" cy="243559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9767" y="365124"/>
            <a:ext cx="3514725" cy="3209925"/>
          </a:xfrm>
          <a:prstGeom prst="rect">
            <a:avLst/>
          </a:prstGeom>
        </p:spPr>
      </p:pic>
    </p:spTree>
    <p:extLst>
      <p:ext uri="{BB962C8B-B14F-4D97-AF65-F5344CB8AC3E}">
        <p14:creationId xmlns:p14="http://schemas.microsoft.com/office/powerpoint/2010/main" val="36991972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2150" y="258396"/>
            <a:ext cx="4673074" cy="769441"/>
          </a:xfrm>
          <a:prstGeom prst="rect">
            <a:avLst/>
          </a:prstGeom>
        </p:spPr>
        <p:txBody>
          <a:bodyPr wrap="none">
            <a:spAutoFit/>
          </a:bodyPr>
          <a:lstStyle/>
          <a:p>
            <a:r>
              <a:rPr lang="en-US" sz="4400" b="1" dirty="0" smtClean="0">
                <a:solidFill>
                  <a:srgbClr val="242424"/>
                </a:solidFill>
                <a:latin typeface="source-serif-pro"/>
              </a:rPr>
              <a:t>3. Pooling </a:t>
            </a:r>
            <a:r>
              <a:rPr lang="en-US" sz="4400" b="1" dirty="0">
                <a:solidFill>
                  <a:srgbClr val="242424"/>
                </a:solidFill>
                <a:latin typeface="source-serif-pro"/>
              </a:rPr>
              <a:t>layers</a:t>
            </a:r>
            <a:endParaRPr lang="en-US" sz="4400" dirty="0"/>
          </a:p>
        </p:txBody>
      </p:sp>
      <p:sp>
        <p:nvSpPr>
          <p:cNvPr id="5" name="Rectangle 4"/>
          <p:cNvSpPr/>
          <p:nvPr/>
        </p:nvSpPr>
        <p:spPr>
          <a:xfrm>
            <a:off x="1057835" y="1027837"/>
            <a:ext cx="6096000" cy="1754326"/>
          </a:xfrm>
          <a:prstGeom prst="rect">
            <a:avLst/>
          </a:prstGeom>
        </p:spPr>
        <p:txBody>
          <a:bodyPr>
            <a:spAutoFit/>
          </a:bodyPr>
          <a:lstStyle/>
          <a:p>
            <a:pPr algn="just"/>
            <a:r>
              <a:rPr lang="en-US" dirty="0"/>
              <a:t>Pooling layers are one of the building blocks of Convolutional Neural Networks. Where Convolutional layers extract features from images, Pooling layers consolidate the features learned by CNNs. Its purpose is to gradually shrink the representation’s spatial dimension to minimize the number of parameters and computations in the network.</a:t>
            </a:r>
          </a:p>
        </p:txBody>
      </p:sp>
      <p:sp>
        <p:nvSpPr>
          <p:cNvPr id="6" name="Rectangle 5"/>
          <p:cNvSpPr/>
          <p:nvPr/>
        </p:nvSpPr>
        <p:spPr>
          <a:xfrm>
            <a:off x="1057835" y="3373468"/>
            <a:ext cx="6096000" cy="2585323"/>
          </a:xfrm>
          <a:prstGeom prst="rect">
            <a:avLst/>
          </a:prstGeom>
        </p:spPr>
        <p:txBody>
          <a:bodyPr>
            <a:spAutoFit/>
          </a:bodyPr>
          <a:lstStyle/>
          <a:p>
            <a:pPr algn="just"/>
            <a:r>
              <a:rPr lang="en-US" dirty="0"/>
              <a:t>The feature map produced by the filters of Convolutional layers is location-dependent. For example, If an object in an image has shifted a bit it might not be recognizable by the Convolutional layer. So, it means that the feature map records the precise positions of features in the input. What pooling layers provide is “Translational Invariance” which makes the CNN invariant to translations, i.e., even if the input of the CNN is translated, the CNN will still be able to recognize the features in the input.</a:t>
            </a:r>
          </a:p>
        </p:txBody>
      </p:sp>
      <p:sp>
        <p:nvSpPr>
          <p:cNvPr id="7" name="Rectangle 6"/>
          <p:cNvSpPr/>
          <p:nvPr/>
        </p:nvSpPr>
        <p:spPr>
          <a:xfrm>
            <a:off x="1057835" y="3011252"/>
            <a:ext cx="3181705" cy="369332"/>
          </a:xfrm>
          <a:prstGeom prst="rect">
            <a:avLst/>
          </a:prstGeom>
        </p:spPr>
        <p:txBody>
          <a:bodyPr wrap="none">
            <a:spAutoFit/>
          </a:bodyPr>
          <a:lstStyle/>
          <a:p>
            <a:r>
              <a:rPr lang="en-US" dirty="0"/>
              <a:t>Why are Pooling layers needed?</a:t>
            </a:r>
          </a:p>
        </p:txBody>
      </p:sp>
      <p:sp>
        <p:nvSpPr>
          <p:cNvPr id="8" name="Rectangle 7"/>
          <p:cNvSpPr/>
          <p:nvPr/>
        </p:nvSpPr>
        <p:spPr>
          <a:xfrm>
            <a:off x="7333129" y="429416"/>
            <a:ext cx="4858871" cy="3693319"/>
          </a:xfrm>
          <a:prstGeom prst="rect">
            <a:avLst/>
          </a:prstGeom>
        </p:spPr>
        <p:txBody>
          <a:bodyPr wrap="square">
            <a:spAutoFit/>
          </a:bodyPr>
          <a:lstStyle/>
          <a:p>
            <a:pPr algn="just"/>
            <a:r>
              <a:rPr lang="en-US" dirty="0"/>
              <a:t>There are two types of </a:t>
            </a:r>
            <a:r>
              <a:rPr lang="en-US" dirty="0" err="1"/>
              <a:t>poolings</a:t>
            </a:r>
            <a:r>
              <a:rPr lang="en-US" dirty="0"/>
              <a:t> that are used:</a:t>
            </a:r>
          </a:p>
          <a:p>
            <a:pPr algn="just"/>
            <a:endParaRPr lang="en-US" dirty="0"/>
          </a:p>
          <a:p>
            <a:pPr marL="285750" indent="-285750" algn="just">
              <a:buFont typeface="Arial" panose="020B0604020202020204" pitchFamily="34" charset="0"/>
              <a:buChar char="•"/>
            </a:pPr>
            <a:r>
              <a:rPr lang="en-US" dirty="0"/>
              <a:t>Max pooling: This works by selecting the maximum value from every pool. Max Pooling retains the most prominent features of the feature map, and the returned image is sharper than the original image.</a:t>
            </a:r>
          </a:p>
          <a:p>
            <a:pPr marL="285750" indent="-285750" algn="just">
              <a:buFont typeface="Arial" panose="020B0604020202020204" pitchFamily="34" charset="0"/>
              <a:buChar char="•"/>
            </a:pPr>
            <a:r>
              <a:rPr lang="en-US" dirty="0"/>
              <a:t>Average pooling: This pooling layer works by getting the average of the pool. Average pooling retains the average values of features of the feature map. It </a:t>
            </a:r>
            <a:r>
              <a:rPr lang="en-US" dirty="0" err="1"/>
              <a:t>smoothes</a:t>
            </a:r>
            <a:r>
              <a:rPr lang="en-US" dirty="0"/>
              <a:t> the image while keeping the essence of the feature in an image.</a:t>
            </a:r>
          </a:p>
        </p:txBody>
      </p:sp>
      <p:pic>
        <p:nvPicPr>
          <p:cNvPr id="9" name="Picture 8"/>
          <p:cNvPicPr>
            <a:picLocks noChangeAspect="1"/>
          </p:cNvPicPr>
          <p:nvPr/>
        </p:nvPicPr>
        <p:blipFill>
          <a:blip r:embed="rId3"/>
          <a:stretch>
            <a:fillRect/>
          </a:stretch>
        </p:blipFill>
        <p:spPr>
          <a:xfrm>
            <a:off x="7978588" y="4387204"/>
            <a:ext cx="2905405" cy="1886970"/>
          </a:xfrm>
          <a:prstGeom prst="rect">
            <a:avLst/>
          </a:prstGeom>
        </p:spPr>
      </p:pic>
    </p:spTree>
    <p:extLst>
      <p:ext uri="{BB962C8B-B14F-4D97-AF65-F5344CB8AC3E}">
        <p14:creationId xmlns:p14="http://schemas.microsoft.com/office/powerpoint/2010/main" val="10600198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2730" y="1179330"/>
            <a:ext cx="4213411" cy="1200329"/>
          </a:xfrm>
          <a:prstGeom prst="rect">
            <a:avLst/>
          </a:prstGeom>
        </p:spPr>
        <p:txBody>
          <a:bodyPr wrap="square">
            <a:spAutoFit/>
          </a:bodyPr>
          <a:lstStyle/>
          <a:p>
            <a:r>
              <a:rPr lang="en-US" dirty="0"/>
              <a:t>matrix=</a:t>
            </a:r>
            <a:r>
              <a:rPr lang="en-US" dirty="0" err="1"/>
              <a:t>np.array</a:t>
            </a:r>
            <a:r>
              <a:rPr lang="en-US" dirty="0"/>
              <a:t>([[3.,2.,0.,0.],</a:t>
            </a:r>
          </a:p>
          <a:p>
            <a:r>
              <a:rPr lang="en-US" dirty="0"/>
              <a:t>                [0.,7.,1.,3.],</a:t>
            </a:r>
          </a:p>
          <a:p>
            <a:r>
              <a:rPr lang="en-US" dirty="0"/>
              <a:t>                [5.,2.,3.,0.],</a:t>
            </a:r>
          </a:p>
          <a:p>
            <a:r>
              <a:rPr lang="en-US" dirty="0"/>
              <a:t>                [0.,9.,2.,3.]]).reshape(1,4,4,1)</a:t>
            </a:r>
          </a:p>
        </p:txBody>
      </p:sp>
      <p:sp>
        <p:nvSpPr>
          <p:cNvPr id="5" name="Rectangle 4"/>
          <p:cNvSpPr/>
          <p:nvPr/>
        </p:nvSpPr>
        <p:spPr>
          <a:xfrm>
            <a:off x="322730" y="2525849"/>
            <a:ext cx="6096000" cy="2308324"/>
          </a:xfrm>
          <a:prstGeom prst="rect">
            <a:avLst/>
          </a:prstGeom>
        </p:spPr>
        <p:txBody>
          <a:bodyPr>
            <a:spAutoFit/>
          </a:bodyPr>
          <a:lstStyle/>
          <a:p>
            <a:pPr algn="just"/>
            <a:r>
              <a:rPr lang="en-US" dirty="0"/>
              <a:t>Max Pooling</a:t>
            </a:r>
          </a:p>
          <a:p>
            <a:pPr algn="just"/>
            <a:r>
              <a:rPr lang="en-US" dirty="0"/>
              <a:t>Create a MaxPool2D layer with </a:t>
            </a:r>
            <a:r>
              <a:rPr lang="en-US" dirty="0" err="1"/>
              <a:t>pool_size</a:t>
            </a:r>
            <a:r>
              <a:rPr lang="en-US" dirty="0"/>
              <a:t>=2 and strides=2. Apply the MaxPool2D layer to the matrix, and you will get the </a:t>
            </a:r>
            <a:r>
              <a:rPr lang="en-US" dirty="0" err="1"/>
              <a:t>MaxPooled</a:t>
            </a:r>
            <a:r>
              <a:rPr lang="en-US" dirty="0"/>
              <a:t> output in the tensor form. By applying it to the matrix, the Max pooling layer will go through the matrix by computing the max of each 2x2 pool with a jump of 2. Print the shape of the tensor. Use </a:t>
            </a:r>
            <a:r>
              <a:rPr lang="en-US" dirty="0" err="1"/>
              <a:t>tf.squeeze</a:t>
            </a:r>
            <a:r>
              <a:rPr lang="en-US" dirty="0"/>
              <a:t> to remove dimensions of size 1 from the shape of a tensor.</a:t>
            </a:r>
          </a:p>
        </p:txBody>
      </p:sp>
      <p:sp>
        <p:nvSpPr>
          <p:cNvPr id="6" name="Rectangle 5"/>
          <p:cNvSpPr/>
          <p:nvPr/>
        </p:nvSpPr>
        <p:spPr>
          <a:xfrm>
            <a:off x="322730" y="4980363"/>
            <a:ext cx="6096000" cy="1200329"/>
          </a:xfrm>
          <a:prstGeom prst="rect">
            <a:avLst/>
          </a:prstGeom>
        </p:spPr>
        <p:txBody>
          <a:bodyPr>
            <a:spAutoFit/>
          </a:bodyPr>
          <a:lstStyle/>
          <a:p>
            <a:r>
              <a:rPr lang="en-US" dirty="0" err="1"/>
              <a:t>max_pooling</a:t>
            </a:r>
            <a:r>
              <a:rPr lang="en-US" dirty="0"/>
              <a:t>=tf.keras.layers.MaxPool2D(</a:t>
            </a:r>
            <a:r>
              <a:rPr lang="en-US" dirty="0" err="1"/>
              <a:t>pool_size</a:t>
            </a:r>
            <a:r>
              <a:rPr lang="en-US" dirty="0"/>
              <a:t>=2,strides=2)</a:t>
            </a:r>
          </a:p>
          <a:p>
            <a:r>
              <a:rPr lang="en-US" dirty="0" err="1"/>
              <a:t>max_pooled_matrix</a:t>
            </a:r>
            <a:r>
              <a:rPr lang="en-US" dirty="0"/>
              <a:t>=</a:t>
            </a:r>
            <a:r>
              <a:rPr lang="en-US" dirty="0" err="1"/>
              <a:t>max_pooling</a:t>
            </a:r>
            <a:r>
              <a:rPr lang="en-US" dirty="0"/>
              <a:t>(matrix)</a:t>
            </a:r>
          </a:p>
          <a:p>
            <a:r>
              <a:rPr lang="en-US" dirty="0"/>
              <a:t>print(</a:t>
            </a:r>
            <a:r>
              <a:rPr lang="en-US" dirty="0" err="1"/>
              <a:t>max_pooled_matrix.shape</a:t>
            </a:r>
            <a:r>
              <a:rPr lang="en-US" dirty="0"/>
              <a:t>)</a:t>
            </a:r>
          </a:p>
          <a:p>
            <a:r>
              <a:rPr lang="en-US" dirty="0"/>
              <a:t>print(</a:t>
            </a:r>
            <a:r>
              <a:rPr lang="en-US" dirty="0" err="1"/>
              <a:t>tf.squeeze</a:t>
            </a:r>
            <a:r>
              <a:rPr lang="en-US" dirty="0"/>
              <a:t>(</a:t>
            </a:r>
            <a:r>
              <a:rPr lang="en-US" dirty="0" err="1"/>
              <a:t>max_pooled_matrix</a:t>
            </a:r>
            <a:r>
              <a:rPr lang="en-US" dirty="0"/>
              <a:t>))</a:t>
            </a:r>
          </a:p>
        </p:txBody>
      </p:sp>
      <p:sp>
        <p:nvSpPr>
          <p:cNvPr id="7" name="Rectangle 6"/>
          <p:cNvSpPr/>
          <p:nvPr/>
        </p:nvSpPr>
        <p:spPr>
          <a:xfrm>
            <a:off x="6418730" y="71335"/>
            <a:ext cx="5396752" cy="2585323"/>
          </a:xfrm>
          <a:prstGeom prst="rect">
            <a:avLst/>
          </a:prstGeom>
        </p:spPr>
        <p:txBody>
          <a:bodyPr wrap="square">
            <a:spAutoFit/>
          </a:bodyPr>
          <a:lstStyle/>
          <a:p>
            <a:pPr algn="just"/>
            <a:r>
              <a:rPr lang="en-US" dirty="0"/>
              <a:t>Average Pooling</a:t>
            </a:r>
          </a:p>
          <a:p>
            <a:pPr algn="just"/>
            <a:r>
              <a:rPr lang="en-US" dirty="0"/>
              <a:t>Create an AveragePooling2D layer with the same 2 </a:t>
            </a:r>
            <a:r>
              <a:rPr lang="en-US" dirty="0" err="1"/>
              <a:t>pool_size</a:t>
            </a:r>
            <a:r>
              <a:rPr lang="en-US" dirty="0"/>
              <a:t> and strides. Apply the AveragePooling2D layer to the matrix. By applying it to the matrix, the average pooling layer will go through the matrix by computing the average of 2x2 for each pool with a jump of 2. Print the shape of the matrix and Use </a:t>
            </a:r>
            <a:r>
              <a:rPr lang="en-US" dirty="0" err="1"/>
              <a:t>tf.squeeze</a:t>
            </a:r>
            <a:r>
              <a:rPr lang="en-US" dirty="0"/>
              <a:t> to convert the output into a readable form by removing all 1 size dimensions.</a:t>
            </a:r>
          </a:p>
        </p:txBody>
      </p:sp>
      <p:sp>
        <p:nvSpPr>
          <p:cNvPr id="8" name="Rectangle 7"/>
          <p:cNvSpPr/>
          <p:nvPr/>
        </p:nvSpPr>
        <p:spPr>
          <a:xfrm>
            <a:off x="6723530" y="2656658"/>
            <a:ext cx="5091952" cy="1754326"/>
          </a:xfrm>
          <a:prstGeom prst="rect">
            <a:avLst/>
          </a:prstGeom>
        </p:spPr>
        <p:txBody>
          <a:bodyPr wrap="square">
            <a:spAutoFit/>
          </a:bodyPr>
          <a:lstStyle/>
          <a:p>
            <a:r>
              <a:rPr lang="en-US" dirty="0" err="1"/>
              <a:t>average_pooling</a:t>
            </a:r>
            <a:r>
              <a:rPr lang="en-US" dirty="0"/>
              <a:t>=tf.keras.layers.AveragePooling2D(</a:t>
            </a:r>
            <a:r>
              <a:rPr lang="en-US" dirty="0" err="1"/>
              <a:t>pool_size</a:t>
            </a:r>
            <a:r>
              <a:rPr lang="en-US" dirty="0"/>
              <a:t>=2,</a:t>
            </a:r>
          </a:p>
          <a:p>
            <a:r>
              <a:rPr lang="en-US" dirty="0"/>
              <a:t>                                                 strides=2)</a:t>
            </a:r>
          </a:p>
          <a:p>
            <a:r>
              <a:rPr lang="en-US" dirty="0" err="1"/>
              <a:t>average_pooled_matrix</a:t>
            </a:r>
            <a:r>
              <a:rPr lang="en-US" dirty="0"/>
              <a:t>=</a:t>
            </a:r>
            <a:r>
              <a:rPr lang="en-US" dirty="0" err="1"/>
              <a:t>average_pooling</a:t>
            </a:r>
            <a:r>
              <a:rPr lang="en-US" dirty="0"/>
              <a:t>(matrix)</a:t>
            </a:r>
          </a:p>
          <a:p>
            <a:r>
              <a:rPr lang="en-US" dirty="0"/>
              <a:t>print(</a:t>
            </a:r>
            <a:r>
              <a:rPr lang="en-US" dirty="0" err="1"/>
              <a:t>averge_pooled_matrix.shape</a:t>
            </a:r>
            <a:r>
              <a:rPr lang="en-US" dirty="0"/>
              <a:t>)</a:t>
            </a:r>
          </a:p>
          <a:p>
            <a:r>
              <a:rPr lang="en-US" dirty="0"/>
              <a:t>print(</a:t>
            </a:r>
            <a:r>
              <a:rPr lang="en-US" dirty="0" err="1"/>
              <a:t>tf.squeeze</a:t>
            </a:r>
            <a:r>
              <a:rPr lang="en-US" dirty="0"/>
              <a:t>(</a:t>
            </a:r>
            <a:r>
              <a:rPr lang="en-US" dirty="0" err="1"/>
              <a:t>average_pooled_matrix</a:t>
            </a:r>
            <a:r>
              <a:rPr lang="en-US" dirty="0"/>
              <a:t>))</a:t>
            </a:r>
          </a:p>
        </p:txBody>
      </p:sp>
      <p:sp>
        <p:nvSpPr>
          <p:cNvPr id="9" name="Rectangle 8"/>
          <p:cNvSpPr/>
          <p:nvPr/>
        </p:nvSpPr>
        <p:spPr>
          <a:xfrm>
            <a:off x="312150" y="258396"/>
            <a:ext cx="4673074" cy="769441"/>
          </a:xfrm>
          <a:prstGeom prst="rect">
            <a:avLst/>
          </a:prstGeom>
        </p:spPr>
        <p:txBody>
          <a:bodyPr wrap="none">
            <a:spAutoFit/>
          </a:bodyPr>
          <a:lstStyle/>
          <a:p>
            <a:r>
              <a:rPr lang="en-US" sz="4400" b="1" dirty="0" smtClean="0">
                <a:solidFill>
                  <a:srgbClr val="242424"/>
                </a:solidFill>
                <a:latin typeface="source-serif-pro"/>
              </a:rPr>
              <a:t>3. Pooling </a:t>
            </a:r>
            <a:r>
              <a:rPr lang="en-US" sz="4400" b="1" dirty="0">
                <a:solidFill>
                  <a:srgbClr val="242424"/>
                </a:solidFill>
                <a:latin typeface="source-serif-pro"/>
              </a:rPr>
              <a:t>layers</a:t>
            </a:r>
            <a:endParaRPr lang="en-US" sz="4400" dirty="0"/>
          </a:p>
        </p:txBody>
      </p:sp>
    </p:spTree>
    <p:extLst>
      <p:ext uri="{BB962C8B-B14F-4D97-AF65-F5344CB8AC3E}">
        <p14:creationId xmlns:p14="http://schemas.microsoft.com/office/powerpoint/2010/main" val="1103757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ph idx="1"/>
            <p:extLst/>
          </p:nvPr>
        </p:nvGraphicFramePr>
        <p:xfrm>
          <a:off x="2152650" y="576689"/>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標題 1"/>
          <p:cNvSpPr>
            <a:spLocks noGrp="1"/>
          </p:cNvSpPr>
          <p:nvPr>
            <p:ph type="title"/>
          </p:nvPr>
        </p:nvSpPr>
        <p:spPr/>
        <p:txBody>
          <a:bodyPr/>
          <a:lstStyle/>
          <a:p>
            <a:r>
              <a:rPr lang="en-US" altLang="zh-TW" dirty="0"/>
              <a:t>Three Steps for Deep Learning</a:t>
            </a:r>
            <a:endParaRPr lang="zh-TW" altLang="en-US" dirty="0"/>
          </a:p>
        </p:txBody>
      </p:sp>
      <p:pic>
        <p:nvPicPr>
          <p:cNvPr id="9" name="Picture 2" descr="http://cdc.tencent.com/wp-content/uploads/2011/03/banner12.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2507" y="4272943"/>
            <a:ext cx="6344865" cy="224714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109012" y="3752285"/>
            <a:ext cx="3986989" cy="461665"/>
          </a:xfrm>
          <a:prstGeom prst="rect">
            <a:avLst/>
          </a:prstGeom>
        </p:spPr>
        <p:txBody>
          <a:bodyPr wrap="none">
            <a:spAutoFit/>
          </a:bodyPr>
          <a:lstStyle/>
          <a:p>
            <a:r>
              <a:rPr lang="en-US" altLang="zh-TW" sz="2400" dirty="0"/>
              <a:t>Deep Learning is so simple ……</a:t>
            </a:r>
            <a:endParaRPr lang="zh-TW" altLang="en-US" sz="2400" dirty="0"/>
          </a:p>
        </p:txBody>
      </p:sp>
      <p:sp>
        <p:nvSpPr>
          <p:cNvPr id="7" name="矩形 6"/>
          <p:cNvSpPr/>
          <p:nvPr/>
        </p:nvSpPr>
        <p:spPr>
          <a:xfrm>
            <a:off x="2056262" y="1941450"/>
            <a:ext cx="2259724" cy="168706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2255989" y="2580665"/>
            <a:ext cx="1860273" cy="95410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Neural </a:t>
            </a:r>
          </a:p>
          <a:p>
            <a:pPr algn="ctr"/>
            <a:r>
              <a:rPr lang="en-US" altLang="zh-TW" sz="2800" dirty="0"/>
              <a:t>Network</a:t>
            </a:r>
            <a:endParaRPr lang="zh-TW" altLang="en-US" sz="2800" dirty="0"/>
          </a:p>
        </p:txBody>
      </p:sp>
    </p:spTree>
    <p:extLst>
      <p:ext uri="{BB962C8B-B14F-4D97-AF65-F5344CB8AC3E}">
        <p14:creationId xmlns:p14="http://schemas.microsoft.com/office/powerpoint/2010/main" val="2578011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25625"/>
            <a:ext cx="5743766" cy="4351338"/>
          </a:xfrm>
        </p:spPr>
      </p:pic>
      <p:sp>
        <p:nvSpPr>
          <p:cNvPr id="5" name="Rectangle 4"/>
          <p:cNvSpPr/>
          <p:nvPr/>
        </p:nvSpPr>
        <p:spPr>
          <a:xfrm>
            <a:off x="312150" y="258396"/>
            <a:ext cx="4673074" cy="769441"/>
          </a:xfrm>
          <a:prstGeom prst="rect">
            <a:avLst/>
          </a:prstGeom>
        </p:spPr>
        <p:txBody>
          <a:bodyPr wrap="none">
            <a:spAutoFit/>
          </a:bodyPr>
          <a:lstStyle/>
          <a:p>
            <a:r>
              <a:rPr lang="en-US" sz="4400" b="1" dirty="0" smtClean="0">
                <a:solidFill>
                  <a:srgbClr val="242424"/>
                </a:solidFill>
                <a:latin typeface="source-serif-pro"/>
              </a:rPr>
              <a:t>3. Pooling </a:t>
            </a:r>
            <a:r>
              <a:rPr lang="en-US" sz="4400" b="1" dirty="0">
                <a:solidFill>
                  <a:srgbClr val="242424"/>
                </a:solidFill>
                <a:latin typeface="source-serif-pro"/>
              </a:rPr>
              <a:t>layers</a:t>
            </a:r>
            <a:endParaRPr lang="en-US" sz="4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9694" y="3610792"/>
            <a:ext cx="4403912" cy="220195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9694" y="643116"/>
            <a:ext cx="4134971" cy="2067486"/>
          </a:xfrm>
          <a:prstGeom prst="rect">
            <a:avLst/>
          </a:prstGeom>
        </p:spPr>
      </p:pic>
    </p:spTree>
    <p:extLst>
      <p:ext uri="{BB962C8B-B14F-4D97-AF65-F5344CB8AC3E}">
        <p14:creationId xmlns:p14="http://schemas.microsoft.com/office/powerpoint/2010/main" val="34136553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5153" y="710044"/>
            <a:ext cx="6096000" cy="2031325"/>
          </a:xfrm>
          <a:prstGeom prst="rect">
            <a:avLst/>
          </a:prstGeom>
        </p:spPr>
        <p:txBody>
          <a:bodyPr>
            <a:spAutoFit/>
          </a:bodyPr>
          <a:lstStyle/>
          <a:p>
            <a:pPr algn="just"/>
            <a:r>
              <a:rPr lang="en-US" b="1" dirty="0">
                <a:solidFill>
                  <a:srgbClr val="242424"/>
                </a:solidFill>
                <a:latin typeface="sohne"/>
              </a:rPr>
              <a:t>Global Pooling Layers</a:t>
            </a:r>
          </a:p>
          <a:p>
            <a:pPr algn="just"/>
            <a:r>
              <a:rPr lang="en-US" dirty="0">
                <a:solidFill>
                  <a:srgbClr val="242424"/>
                </a:solidFill>
                <a:latin typeface="source-serif-pro"/>
              </a:rPr>
              <a:t>Global Pooling Layers often replace the classifier’s fully connected or Flatten layer. The model instead ends with a convolutional layer that produces as many feature maps as there are target classes and performs global average pooling on each of the feature maps to combine each feature map into a single value.</a:t>
            </a:r>
            <a:endParaRPr lang="en-US" b="0" i="0" dirty="0">
              <a:solidFill>
                <a:srgbClr val="242424"/>
              </a:solidFill>
              <a:effectLst/>
              <a:latin typeface="source-serif-pro"/>
            </a:endParaRPr>
          </a:p>
        </p:txBody>
      </p:sp>
      <p:sp>
        <p:nvSpPr>
          <p:cNvPr id="5" name="Rectangle 4"/>
          <p:cNvSpPr/>
          <p:nvPr/>
        </p:nvSpPr>
        <p:spPr>
          <a:xfrm>
            <a:off x="394447" y="2776791"/>
            <a:ext cx="6096000" cy="1200329"/>
          </a:xfrm>
          <a:prstGeom prst="rect">
            <a:avLst/>
          </a:prstGeom>
        </p:spPr>
        <p:txBody>
          <a:bodyPr>
            <a:spAutoFit/>
          </a:bodyPr>
          <a:lstStyle/>
          <a:p>
            <a:r>
              <a:rPr lang="en-US" dirty="0"/>
              <a:t>matrix=</a:t>
            </a:r>
            <a:r>
              <a:rPr lang="en-US" dirty="0" err="1"/>
              <a:t>np.array</a:t>
            </a:r>
            <a:r>
              <a:rPr lang="en-US" dirty="0"/>
              <a:t>([[[3.,2.,0.,0.],</a:t>
            </a:r>
          </a:p>
          <a:p>
            <a:r>
              <a:rPr lang="en-US" dirty="0"/>
              <a:t>                [0.,7.,1.,3.]],</a:t>
            </a:r>
          </a:p>
          <a:p>
            <a:r>
              <a:rPr lang="en-US" dirty="0"/>
              <a:t>                [[5.,2.,3.,0.],</a:t>
            </a:r>
          </a:p>
          <a:p>
            <a:r>
              <a:rPr lang="en-US" dirty="0"/>
              <a:t>                [0.,9.,2.,3.]]]).reshape(1,2,2,4)</a:t>
            </a:r>
          </a:p>
        </p:txBody>
      </p:sp>
      <p:sp>
        <p:nvSpPr>
          <p:cNvPr id="6" name="Rectangle 5"/>
          <p:cNvSpPr/>
          <p:nvPr/>
        </p:nvSpPr>
        <p:spPr>
          <a:xfrm>
            <a:off x="215153" y="4012542"/>
            <a:ext cx="5432612" cy="2308324"/>
          </a:xfrm>
          <a:prstGeom prst="rect">
            <a:avLst/>
          </a:prstGeom>
        </p:spPr>
        <p:txBody>
          <a:bodyPr wrap="square">
            <a:spAutoFit/>
          </a:bodyPr>
          <a:lstStyle/>
          <a:p>
            <a:pPr algn="just"/>
            <a:r>
              <a:rPr lang="en-US" dirty="0"/>
              <a:t>Global Average Pooling</a:t>
            </a:r>
          </a:p>
          <a:p>
            <a:pPr algn="just"/>
            <a:endParaRPr lang="en-US" dirty="0"/>
          </a:p>
          <a:p>
            <a:pPr algn="just"/>
            <a:r>
              <a:rPr lang="en-US" dirty="0"/>
              <a:t>Considering a tensor of shape h*w*n, the output of the Global Average Pooling layer is a single value across h*w that summarizes the presence of the feature. Instead of downsizing the patches of the input feature map, the Global Average Pooling layer downsizes the whole h*w into 1 value by taking the average.</a:t>
            </a:r>
          </a:p>
        </p:txBody>
      </p:sp>
      <p:sp>
        <p:nvSpPr>
          <p:cNvPr id="7" name="Rectangle 6"/>
          <p:cNvSpPr/>
          <p:nvPr/>
        </p:nvSpPr>
        <p:spPr>
          <a:xfrm>
            <a:off x="430306" y="6258425"/>
            <a:ext cx="5217459" cy="646331"/>
          </a:xfrm>
          <a:prstGeom prst="rect">
            <a:avLst/>
          </a:prstGeom>
        </p:spPr>
        <p:txBody>
          <a:bodyPr wrap="square">
            <a:spAutoFit/>
          </a:bodyPr>
          <a:lstStyle/>
          <a:p>
            <a:r>
              <a:rPr lang="en-US" sz="1200" dirty="0" err="1"/>
              <a:t>global_average_pooling</a:t>
            </a:r>
            <a:r>
              <a:rPr lang="en-US" sz="1200" dirty="0"/>
              <a:t>=tf.keras.layers.GlobalAveragePooling2D()</a:t>
            </a:r>
          </a:p>
          <a:p>
            <a:r>
              <a:rPr lang="en-US" sz="1200" dirty="0" err="1"/>
              <a:t>global_average_pooled_matrix</a:t>
            </a:r>
            <a:r>
              <a:rPr lang="en-US" sz="1200" dirty="0"/>
              <a:t>=</a:t>
            </a:r>
            <a:r>
              <a:rPr lang="en-US" sz="1200" dirty="0" err="1"/>
              <a:t>global_average_pooling</a:t>
            </a:r>
            <a:r>
              <a:rPr lang="en-US" sz="1200" dirty="0"/>
              <a:t>(matrix)</a:t>
            </a:r>
          </a:p>
          <a:p>
            <a:r>
              <a:rPr lang="en-US" sz="1200" dirty="0"/>
              <a:t>print(</a:t>
            </a:r>
            <a:r>
              <a:rPr lang="en-US" sz="1200" dirty="0" err="1"/>
              <a:t>global_average_pooled_matrix</a:t>
            </a:r>
            <a:r>
              <a:rPr lang="en-US" sz="1200" dirty="0"/>
              <a:t>)</a:t>
            </a:r>
          </a:p>
        </p:txBody>
      </p:sp>
      <p:pic>
        <p:nvPicPr>
          <p:cNvPr id="8" name="Picture 7"/>
          <p:cNvPicPr>
            <a:picLocks noChangeAspect="1"/>
          </p:cNvPicPr>
          <p:nvPr/>
        </p:nvPicPr>
        <p:blipFill>
          <a:blip r:embed="rId3"/>
          <a:stretch>
            <a:fillRect/>
          </a:stretch>
        </p:blipFill>
        <p:spPr>
          <a:xfrm>
            <a:off x="304800" y="4321549"/>
            <a:ext cx="4219575" cy="438150"/>
          </a:xfrm>
          <a:prstGeom prst="rect">
            <a:avLst/>
          </a:prstGeom>
        </p:spPr>
      </p:pic>
      <p:sp>
        <p:nvSpPr>
          <p:cNvPr id="9" name="Rectangle 8"/>
          <p:cNvSpPr/>
          <p:nvPr/>
        </p:nvSpPr>
        <p:spPr>
          <a:xfrm>
            <a:off x="6490447" y="30469"/>
            <a:ext cx="5396753" cy="2308324"/>
          </a:xfrm>
          <a:prstGeom prst="rect">
            <a:avLst/>
          </a:prstGeom>
        </p:spPr>
        <p:txBody>
          <a:bodyPr wrap="square">
            <a:spAutoFit/>
          </a:bodyPr>
          <a:lstStyle/>
          <a:p>
            <a:r>
              <a:rPr lang="en-US" dirty="0" smtClean="0"/>
              <a:t>Global </a:t>
            </a:r>
            <a:r>
              <a:rPr lang="en-US" dirty="0"/>
              <a:t>Max Pooling</a:t>
            </a:r>
          </a:p>
          <a:p>
            <a:endParaRPr lang="en-US" dirty="0"/>
          </a:p>
          <a:p>
            <a:r>
              <a:rPr lang="en-US" dirty="0"/>
              <a:t>With the tensor of shape h*w*n, the output of the Global Max Pooling layer is a single value across h*w that summarizes the presence of a feature. Instead of downsizing the patches of the input feature map, the Global Max Pooling layer downsizes the whole h*w into 1 value by taking the maximum.</a:t>
            </a:r>
          </a:p>
        </p:txBody>
      </p:sp>
      <p:sp>
        <p:nvSpPr>
          <p:cNvPr id="10" name="Rectangle 9"/>
          <p:cNvSpPr/>
          <p:nvPr/>
        </p:nvSpPr>
        <p:spPr>
          <a:xfrm>
            <a:off x="6490447" y="2609836"/>
            <a:ext cx="6096000" cy="923330"/>
          </a:xfrm>
          <a:prstGeom prst="rect">
            <a:avLst/>
          </a:prstGeom>
        </p:spPr>
        <p:txBody>
          <a:bodyPr>
            <a:spAutoFit/>
          </a:bodyPr>
          <a:lstStyle/>
          <a:p>
            <a:r>
              <a:rPr lang="en-US" dirty="0" err="1"/>
              <a:t>global_max_pooling</a:t>
            </a:r>
            <a:r>
              <a:rPr lang="en-US" dirty="0"/>
              <a:t>=tf.keras.layers.GlobalMaxPool2D()</a:t>
            </a:r>
          </a:p>
          <a:p>
            <a:r>
              <a:rPr lang="en-US" dirty="0" err="1"/>
              <a:t>global_max_pooled_matrix</a:t>
            </a:r>
            <a:r>
              <a:rPr lang="en-US" dirty="0"/>
              <a:t>=</a:t>
            </a:r>
            <a:r>
              <a:rPr lang="en-US" dirty="0" err="1"/>
              <a:t>global_max_pooling</a:t>
            </a:r>
            <a:r>
              <a:rPr lang="en-US" dirty="0"/>
              <a:t>(matrix)</a:t>
            </a:r>
          </a:p>
          <a:p>
            <a:r>
              <a:rPr lang="en-US" dirty="0"/>
              <a:t>print(</a:t>
            </a:r>
            <a:r>
              <a:rPr lang="en-US" dirty="0" err="1"/>
              <a:t>global_max_pooled_matrix</a:t>
            </a:r>
            <a:r>
              <a:rPr lang="en-US" dirty="0"/>
              <a:t>)</a:t>
            </a:r>
          </a:p>
        </p:txBody>
      </p:sp>
      <p:pic>
        <p:nvPicPr>
          <p:cNvPr id="12" name="Picture 11"/>
          <p:cNvPicPr>
            <a:picLocks noChangeAspect="1"/>
          </p:cNvPicPr>
          <p:nvPr/>
        </p:nvPicPr>
        <p:blipFill>
          <a:blip r:embed="rId4"/>
          <a:stretch>
            <a:fillRect/>
          </a:stretch>
        </p:blipFill>
        <p:spPr>
          <a:xfrm>
            <a:off x="6642566" y="4012542"/>
            <a:ext cx="3819525" cy="352425"/>
          </a:xfrm>
          <a:prstGeom prst="rect">
            <a:avLst/>
          </a:prstGeom>
        </p:spPr>
      </p:pic>
      <p:sp>
        <p:nvSpPr>
          <p:cNvPr id="13" name="Rectangle 12"/>
          <p:cNvSpPr/>
          <p:nvPr/>
        </p:nvSpPr>
        <p:spPr>
          <a:xfrm>
            <a:off x="35859" y="109879"/>
            <a:ext cx="6096000" cy="769441"/>
          </a:xfrm>
          <a:prstGeom prst="rect">
            <a:avLst/>
          </a:prstGeom>
        </p:spPr>
        <p:txBody>
          <a:bodyPr>
            <a:spAutoFit/>
          </a:bodyPr>
          <a:lstStyle/>
          <a:p>
            <a:pPr algn="just"/>
            <a:r>
              <a:rPr lang="en-US" sz="4400" b="1" dirty="0" smtClean="0">
                <a:solidFill>
                  <a:srgbClr val="242424"/>
                </a:solidFill>
                <a:latin typeface="sohne"/>
              </a:rPr>
              <a:t>4. Flatten Global</a:t>
            </a:r>
            <a:endParaRPr lang="en-US" sz="4400" b="0" i="0" dirty="0">
              <a:solidFill>
                <a:srgbClr val="242424"/>
              </a:solidFill>
              <a:effectLst/>
              <a:latin typeface="source-serif-pro"/>
            </a:endParaRPr>
          </a:p>
        </p:txBody>
      </p:sp>
    </p:spTree>
    <p:extLst>
      <p:ext uri="{BB962C8B-B14F-4D97-AF65-F5344CB8AC3E}">
        <p14:creationId xmlns:p14="http://schemas.microsoft.com/office/powerpoint/2010/main" val="844693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859" y="109879"/>
            <a:ext cx="6096000" cy="369332"/>
          </a:xfrm>
          <a:prstGeom prst="rect">
            <a:avLst/>
          </a:prstGeom>
        </p:spPr>
        <p:txBody>
          <a:bodyPr>
            <a:spAutoFit/>
          </a:bodyPr>
          <a:lstStyle/>
          <a:p>
            <a:pPr algn="just"/>
            <a:r>
              <a:rPr lang="en-US" b="1" dirty="0" smtClean="0">
                <a:solidFill>
                  <a:srgbClr val="242424"/>
                </a:solidFill>
                <a:latin typeface="sohne"/>
              </a:rPr>
              <a:t>4. Flatten Global</a:t>
            </a:r>
            <a:endParaRPr lang="en-US" b="0" i="0" dirty="0">
              <a:solidFill>
                <a:srgbClr val="242424"/>
              </a:solidFill>
              <a:effectLst/>
              <a:latin typeface="source-serif-pro"/>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869" y="1811589"/>
            <a:ext cx="6860241" cy="3430121"/>
          </a:xfrm>
          <a:prstGeom prst="rect">
            <a:avLst/>
          </a:prstGeom>
        </p:spPr>
      </p:pic>
    </p:spTree>
    <p:extLst>
      <p:ext uri="{BB962C8B-B14F-4D97-AF65-F5344CB8AC3E}">
        <p14:creationId xmlns:p14="http://schemas.microsoft.com/office/powerpoint/2010/main" val="14703347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Fully Connected Layer</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7050318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stretch>
            <a:fillRect/>
          </a:stretch>
        </p:blipFill>
        <p:spPr>
          <a:xfrm>
            <a:off x="3192275" y="463877"/>
            <a:ext cx="5305425" cy="3381375"/>
          </a:xfrm>
          <a:prstGeom prst="rect">
            <a:avLst/>
          </a:prstGeom>
        </p:spPr>
      </p:pic>
      <p:grpSp>
        <p:nvGrpSpPr>
          <p:cNvPr id="9" name="Group 8"/>
          <p:cNvGrpSpPr/>
          <p:nvPr/>
        </p:nvGrpSpPr>
        <p:grpSpPr>
          <a:xfrm>
            <a:off x="3442805" y="2259701"/>
            <a:ext cx="4804363" cy="1929688"/>
            <a:chOff x="89638" y="359621"/>
            <a:chExt cx="4804363" cy="1929688"/>
          </a:xfrm>
        </p:grpSpPr>
        <p:pic>
          <p:nvPicPr>
            <p:cNvPr id="10" name="Picture 9"/>
            <p:cNvPicPr>
              <a:picLocks noChangeAspect="1"/>
            </p:cNvPicPr>
            <p:nvPr/>
          </p:nvPicPr>
          <p:blipFill>
            <a:blip r:embed="rId4"/>
            <a:stretch>
              <a:fillRect/>
            </a:stretch>
          </p:blipFill>
          <p:spPr>
            <a:xfrm>
              <a:off x="235105" y="1881965"/>
              <a:ext cx="3104181" cy="263526"/>
            </a:xfrm>
            <a:prstGeom prst="rect">
              <a:avLst/>
            </a:prstGeom>
          </p:spPr>
        </p:pic>
        <p:sp>
          <p:nvSpPr>
            <p:cNvPr id="11" name="Title 4">
              <a:extLst>
                <a:ext uri="{FF2B5EF4-FFF2-40B4-BE49-F238E27FC236}">
                  <a16:creationId xmlns:a16="http://schemas.microsoft.com/office/drawing/2014/main" id="{27228BAE-048B-681E-DD8D-BD96B22560E0}"/>
                </a:ext>
              </a:extLst>
            </p:cNvPr>
            <p:cNvSpPr txBox="1">
              <a:spLocks/>
            </p:cNvSpPr>
            <p:nvPr/>
          </p:nvSpPr>
          <p:spPr>
            <a:xfrm>
              <a:off x="89638" y="1389204"/>
              <a:ext cx="4804363" cy="90010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4000" dirty="0" smtClean="0">
                  <a:solidFill>
                    <a:schemeClr val="accent1">
                      <a:lumMod val="75000"/>
                    </a:schemeClr>
                  </a:solidFill>
                </a:rPr>
                <a:t>Computer </a:t>
              </a:r>
              <a:r>
                <a:rPr lang="en-US" sz="4000" dirty="0" smtClean="0">
                  <a:solidFill>
                    <a:srgbClr val="00B0F0"/>
                  </a:solidFill>
                </a:rPr>
                <a:t>Vision</a:t>
              </a:r>
              <a:endParaRPr lang="en-US" sz="4000" dirty="0">
                <a:solidFill>
                  <a:srgbClr val="00B0F0"/>
                </a:solidFill>
              </a:endParaRPr>
            </a:p>
          </p:txBody>
        </p:sp>
        <p:grpSp>
          <p:nvGrpSpPr>
            <p:cNvPr id="12" name="Group 11">
              <a:extLst>
                <a:ext uri="{FF2B5EF4-FFF2-40B4-BE49-F238E27FC236}">
                  <a16:creationId xmlns:a16="http://schemas.microsoft.com/office/drawing/2014/main" id="{2AABCB87-2ECC-4C03-B5BB-6EE11C8A4485}"/>
                </a:ext>
              </a:extLst>
            </p:cNvPr>
            <p:cNvGrpSpPr/>
            <p:nvPr/>
          </p:nvGrpSpPr>
          <p:grpSpPr>
            <a:xfrm>
              <a:off x="89638" y="359621"/>
              <a:ext cx="3064025" cy="1516520"/>
              <a:chOff x="4853562" y="1589418"/>
              <a:chExt cx="2609520" cy="1291565"/>
            </a:xfrm>
          </p:grpSpPr>
          <p:sp>
            <p:nvSpPr>
              <p:cNvPr id="19" name="Freeform 18">
                <a:extLst>
                  <a:ext uri="{FF2B5EF4-FFF2-40B4-BE49-F238E27FC236}">
                    <a16:creationId xmlns:a16="http://schemas.microsoft.com/office/drawing/2014/main" id="{03546B24-FABC-4B2A-A80F-B03654D56A7D}"/>
                  </a:ext>
                </a:extLst>
              </p:cNvPr>
              <p:cNvSpPr>
                <a:spLocks noChangeAspect="1"/>
              </p:cNvSpPr>
              <p:nvPr/>
            </p:nvSpPr>
            <p:spPr>
              <a:xfrm flipH="1">
                <a:off x="4853562" y="1589418"/>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3601">
                  <a:solidFill>
                    <a:schemeClr val="tx1"/>
                  </a:solidFill>
                </a:endParaRPr>
              </a:p>
            </p:txBody>
          </p:sp>
          <p:sp>
            <p:nvSpPr>
              <p:cNvPr id="20" name="Freeform 19">
                <a:extLst>
                  <a:ext uri="{FF2B5EF4-FFF2-40B4-BE49-F238E27FC236}">
                    <a16:creationId xmlns:a16="http://schemas.microsoft.com/office/drawing/2014/main" id="{02E1A011-CDEA-4BBC-B725-C88AF5464891}"/>
                  </a:ext>
                </a:extLst>
              </p:cNvPr>
              <p:cNvSpPr>
                <a:spLocks noChangeAspect="1"/>
              </p:cNvSpPr>
              <p:nvPr/>
            </p:nvSpPr>
            <p:spPr>
              <a:xfrm flipH="1">
                <a:off x="5230834" y="1678285"/>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3601" dirty="0">
                  <a:solidFill>
                    <a:schemeClr val="tx1"/>
                  </a:solidFill>
                </a:endParaRPr>
              </a:p>
            </p:txBody>
          </p:sp>
        </p:grpSp>
        <p:grpSp>
          <p:nvGrpSpPr>
            <p:cNvPr id="13" name="Group 12">
              <a:extLst>
                <a:ext uri="{FF2B5EF4-FFF2-40B4-BE49-F238E27FC236}">
                  <a16:creationId xmlns:a16="http://schemas.microsoft.com/office/drawing/2014/main" id="{AB8BC7BC-BF58-402E-9A69-AA9226DE7CAA}"/>
                </a:ext>
              </a:extLst>
            </p:cNvPr>
            <p:cNvGrpSpPr/>
            <p:nvPr/>
          </p:nvGrpSpPr>
          <p:grpSpPr>
            <a:xfrm>
              <a:off x="1176068" y="503243"/>
              <a:ext cx="1334145" cy="620384"/>
              <a:chOff x="7439031" y="1585639"/>
              <a:chExt cx="2143740" cy="996849"/>
            </a:xfrm>
            <a:solidFill>
              <a:schemeClr val="accent6"/>
            </a:solidFill>
          </p:grpSpPr>
          <p:sp>
            <p:nvSpPr>
              <p:cNvPr id="17" name="Freeform: Shape 66">
                <a:extLst>
                  <a:ext uri="{FF2B5EF4-FFF2-40B4-BE49-F238E27FC236}">
                    <a16:creationId xmlns:a16="http://schemas.microsoft.com/office/drawing/2014/main" id="{2A081543-B9FF-49B1-8EEF-ABDF5438EDCD}"/>
                  </a:ext>
                </a:extLst>
              </p:cNvPr>
              <p:cNvSpPr/>
              <p:nvPr/>
            </p:nvSpPr>
            <p:spPr>
              <a:xfrm>
                <a:off x="7439031" y="1585639"/>
                <a:ext cx="2143740" cy="996849"/>
              </a:xfrm>
              <a:custGeom>
                <a:avLst/>
                <a:gdLst/>
                <a:ahLst/>
                <a:cxnLst/>
                <a:rect l="l" t="t" r="r" b="b"/>
                <a:pathLst>
                  <a:path w="1862733" h="866179">
                    <a:moveTo>
                      <a:pt x="794147" y="204787"/>
                    </a:moveTo>
                    <a:cubicBezTo>
                      <a:pt x="745605" y="204787"/>
                      <a:pt x="701637" y="218416"/>
                      <a:pt x="662244" y="245673"/>
                    </a:cubicBezTo>
                    <a:cubicBezTo>
                      <a:pt x="622851" y="272930"/>
                      <a:pt x="594798" y="309240"/>
                      <a:pt x="578086" y="354601"/>
                    </a:cubicBezTo>
                    <a:cubicBezTo>
                      <a:pt x="568536" y="380467"/>
                      <a:pt x="563761" y="406729"/>
                      <a:pt x="563761" y="433387"/>
                    </a:cubicBezTo>
                    <a:cubicBezTo>
                      <a:pt x="563761" y="488299"/>
                      <a:pt x="582064" y="537440"/>
                      <a:pt x="618670" y="580811"/>
                    </a:cubicBezTo>
                    <a:cubicBezTo>
                      <a:pt x="664031" y="634532"/>
                      <a:pt x="722524" y="661392"/>
                      <a:pt x="794147" y="661392"/>
                    </a:cubicBezTo>
                    <a:cubicBezTo>
                      <a:pt x="865771" y="661392"/>
                      <a:pt x="924462" y="634733"/>
                      <a:pt x="970220" y="581415"/>
                    </a:cubicBezTo>
                    <a:cubicBezTo>
                      <a:pt x="1006826" y="538838"/>
                      <a:pt x="1025128" y="489496"/>
                      <a:pt x="1025128" y="433387"/>
                    </a:cubicBezTo>
                    <a:cubicBezTo>
                      <a:pt x="1025128" y="376088"/>
                      <a:pt x="1006826" y="326547"/>
                      <a:pt x="970220" y="284764"/>
                    </a:cubicBezTo>
                    <a:cubicBezTo>
                      <a:pt x="923265" y="231446"/>
                      <a:pt x="864574" y="204787"/>
                      <a:pt x="794147" y="204787"/>
                    </a:cubicBezTo>
                    <a:close/>
                    <a:moveTo>
                      <a:pt x="1304330" y="24408"/>
                    </a:moveTo>
                    <a:lnTo>
                      <a:pt x="1862733" y="24408"/>
                    </a:lnTo>
                    <a:lnTo>
                      <a:pt x="1862733" y="200620"/>
                    </a:lnTo>
                    <a:lnTo>
                      <a:pt x="1687711" y="200620"/>
                    </a:lnTo>
                    <a:lnTo>
                      <a:pt x="1687711" y="837009"/>
                    </a:lnTo>
                    <a:lnTo>
                      <a:pt x="1476375" y="837009"/>
                    </a:lnTo>
                    <a:lnTo>
                      <a:pt x="1476375" y="200620"/>
                    </a:lnTo>
                    <a:lnTo>
                      <a:pt x="1304330" y="200620"/>
                    </a:lnTo>
                    <a:close/>
                    <a:moveTo>
                      <a:pt x="0" y="24408"/>
                    </a:moveTo>
                    <a:lnTo>
                      <a:pt x="211336" y="24408"/>
                    </a:lnTo>
                    <a:lnTo>
                      <a:pt x="211336" y="837009"/>
                    </a:lnTo>
                    <a:lnTo>
                      <a:pt x="0" y="837009"/>
                    </a:lnTo>
                    <a:close/>
                    <a:moveTo>
                      <a:pt x="794147" y="0"/>
                    </a:moveTo>
                    <a:cubicBezTo>
                      <a:pt x="937022" y="0"/>
                      <a:pt x="1050330" y="47426"/>
                      <a:pt x="1134071" y="142280"/>
                    </a:cubicBezTo>
                    <a:cubicBezTo>
                      <a:pt x="1207493" y="225623"/>
                      <a:pt x="1244204" y="322659"/>
                      <a:pt x="1244204" y="433387"/>
                    </a:cubicBezTo>
                    <a:cubicBezTo>
                      <a:pt x="1244204" y="543719"/>
                      <a:pt x="1207493" y="640556"/>
                      <a:pt x="1134071" y="723900"/>
                    </a:cubicBezTo>
                    <a:cubicBezTo>
                      <a:pt x="1050330" y="818753"/>
                      <a:pt x="937022" y="866179"/>
                      <a:pt x="794147" y="866179"/>
                    </a:cubicBezTo>
                    <a:cubicBezTo>
                      <a:pt x="651669" y="866179"/>
                      <a:pt x="538560" y="818753"/>
                      <a:pt x="454819" y="723900"/>
                    </a:cubicBezTo>
                    <a:cubicBezTo>
                      <a:pt x="381397" y="640556"/>
                      <a:pt x="344686" y="543719"/>
                      <a:pt x="344686" y="433387"/>
                    </a:cubicBezTo>
                    <a:cubicBezTo>
                      <a:pt x="344686" y="382984"/>
                      <a:pt x="354608" y="331291"/>
                      <a:pt x="374452" y="278308"/>
                    </a:cubicBezTo>
                    <a:cubicBezTo>
                      <a:pt x="394296" y="225326"/>
                      <a:pt x="420886" y="179983"/>
                      <a:pt x="454224" y="142280"/>
                    </a:cubicBezTo>
                    <a:cubicBezTo>
                      <a:pt x="537964" y="47426"/>
                      <a:pt x="651272" y="0"/>
                      <a:pt x="794147" y="0"/>
                    </a:cubicBezTo>
                    <a:close/>
                  </a:path>
                </a:pathLst>
              </a:cu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dirty="0"/>
              </a:p>
            </p:txBody>
          </p:sp>
          <p:sp>
            <p:nvSpPr>
              <p:cNvPr id="18" name="Freeform: Shape 67">
                <a:extLst>
                  <a:ext uri="{FF2B5EF4-FFF2-40B4-BE49-F238E27FC236}">
                    <a16:creationId xmlns:a16="http://schemas.microsoft.com/office/drawing/2014/main" id="{275D1FAA-C13F-4A6B-BA37-7704CFB7ADCD}"/>
                  </a:ext>
                </a:extLst>
              </p:cNvPr>
              <p:cNvSpPr/>
              <p:nvPr/>
            </p:nvSpPr>
            <p:spPr>
              <a:xfrm>
                <a:off x="8174174" y="1963600"/>
                <a:ext cx="443936" cy="326799"/>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4" name="Subtitle 2">
              <a:extLst>
                <a:ext uri="{FF2B5EF4-FFF2-40B4-BE49-F238E27FC236}">
                  <a16:creationId xmlns:a16="http://schemas.microsoft.com/office/drawing/2014/main" id="{53858C97-DA2F-8866-47CC-CDF4077BBF9D}"/>
                </a:ext>
              </a:extLst>
            </p:cNvPr>
            <p:cNvSpPr txBox="1">
              <a:spLocks/>
            </p:cNvSpPr>
            <p:nvPr/>
          </p:nvSpPr>
          <p:spPr>
            <a:xfrm>
              <a:off x="1560697" y="757061"/>
              <a:ext cx="729275" cy="203382"/>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smtClean="0">
                  <a:solidFill>
                    <a:srgbClr val="7030A0"/>
                  </a:solidFill>
                </a:rPr>
                <a:t>PDS</a:t>
              </a:r>
              <a:endParaRPr lang="en-US" sz="1600" dirty="0">
                <a:solidFill>
                  <a:srgbClr val="7030A0"/>
                </a:solidFill>
              </a:endParaRPr>
            </a:p>
          </p:txBody>
        </p:sp>
        <p:sp>
          <p:nvSpPr>
            <p:cNvPr id="15" name="Title 4">
              <a:extLst>
                <a:ext uri="{FF2B5EF4-FFF2-40B4-BE49-F238E27FC236}">
                  <a16:creationId xmlns:a16="http://schemas.microsoft.com/office/drawing/2014/main" id="{27228BAE-048B-681E-DD8D-BD96B22560E0}"/>
                </a:ext>
              </a:extLst>
            </p:cNvPr>
            <p:cNvSpPr txBox="1">
              <a:spLocks/>
            </p:cNvSpPr>
            <p:nvPr/>
          </p:nvSpPr>
          <p:spPr>
            <a:xfrm>
              <a:off x="750193" y="1314680"/>
              <a:ext cx="938689" cy="470538"/>
            </a:xfrm>
            <a:prstGeom prst="rect">
              <a:avLst/>
            </a:prstGeom>
            <a:solidFill>
              <a:schemeClr val="bg1"/>
            </a:solidFill>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2800" dirty="0" smtClean="0">
                  <a:solidFill>
                    <a:schemeClr val="accent5">
                      <a:lumMod val="50000"/>
                    </a:schemeClr>
                  </a:solidFill>
                </a:rPr>
                <a:t>SDN</a:t>
              </a:r>
              <a:endParaRPr lang="en-US" sz="2800" dirty="0">
                <a:solidFill>
                  <a:schemeClr val="accent5">
                    <a:lumMod val="50000"/>
                  </a:schemeClr>
                </a:solidFill>
              </a:endParaRPr>
            </a:p>
          </p:txBody>
        </p:sp>
        <p:sp>
          <p:nvSpPr>
            <p:cNvPr id="16" name="Title 4">
              <a:extLst>
                <a:ext uri="{FF2B5EF4-FFF2-40B4-BE49-F238E27FC236}">
                  <a16:creationId xmlns:a16="http://schemas.microsoft.com/office/drawing/2014/main" id="{27228BAE-048B-681E-DD8D-BD96B22560E0}"/>
                </a:ext>
              </a:extLst>
            </p:cNvPr>
            <p:cNvSpPr txBox="1">
              <a:spLocks/>
            </p:cNvSpPr>
            <p:nvPr/>
          </p:nvSpPr>
          <p:spPr>
            <a:xfrm>
              <a:off x="1449719" y="1352665"/>
              <a:ext cx="928870" cy="581223"/>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2800" dirty="0" smtClean="0">
                  <a:solidFill>
                    <a:schemeClr val="accent1">
                      <a:lumMod val="75000"/>
                    </a:schemeClr>
                  </a:solidFill>
                </a:rPr>
                <a:t>NFV</a:t>
              </a:r>
              <a:endParaRPr lang="en-US" sz="2800" dirty="0">
                <a:solidFill>
                  <a:schemeClr val="accent1">
                    <a:lumMod val="75000"/>
                  </a:schemeClr>
                </a:solidFill>
              </a:endParaRPr>
            </a:p>
          </p:txBody>
        </p:sp>
      </p:grpSp>
      <p:sp>
        <p:nvSpPr>
          <p:cNvPr id="21" name="Title 1"/>
          <p:cNvSpPr>
            <a:spLocks noGrp="1"/>
          </p:cNvSpPr>
          <p:nvPr>
            <p:ph type="title"/>
          </p:nvPr>
        </p:nvSpPr>
        <p:spPr>
          <a:xfrm>
            <a:off x="4103360" y="4356724"/>
            <a:ext cx="3715871" cy="1325563"/>
          </a:xfrm>
        </p:spPr>
        <p:txBody>
          <a:bodyPr/>
          <a:lstStyle/>
          <a:p>
            <a:r>
              <a:rPr lang="en-US" altLang="en-US" dirty="0"/>
              <a:t>Thank you!</a:t>
            </a:r>
            <a:endParaRPr lang="en-US" dirty="0"/>
          </a:p>
        </p:txBody>
      </p:sp>
      <p:sp>
        <p:nvSpPr>
          <p:cNvPr id="22" name="Rectangle 21"/>
          <p:cNvSpPr/>
          <p:nvPr/>
        </p:nvSpPr>
        <p:spPr>
          <a:xfrm>
            <a:off x="7218219" y="6142254"/>
            <a:ext cx="4973781" cy="369332"/>
          </a:xfrm>
          <a:prstGeom prst="rect">
            <a:avLst/>
          </a:prstGeom>
        </p:spPr>
        <p:txBody>
          <a:bodyPr wrap="square">
            <a:spAutoFit/>
          </a:bodyPr>
          <a:lstStyle/>
          <a:p>
            <a:r>
              <a:rPr lang="en-US" dirty="0"/>
              <a:t>https://www.youtube.com/@AmelOline/videos</a:t>
            </a:r>
          </a:p>
        </p:txBody>
      </p:sp>
      <p:sp>
        <p:nvSpPr>
          <p:cNvPr id="23" name="Rectangle 22"/>
          <p:cNvSpPr/>
          <p:nvPr/>
        </p:nvSpPr>
        <p:spPr>
          <a:xfrm>
            <a:off x="9015715" y="5772922"/>
            <a:ext cx="3070402" cy="369332"/>
          </a:xfrm>
          <a:prstGeom prst="rect">
            <a:avLst/>
          </a:prstGeom>
        </p:spPr>
        <p:txBody>
          <a:bodyPr wrap="square">
            <a:spAutoFit/>
          </a:bodyPr>
          <a:lstStyle/>
          <a:p>
            <a:r>
              <a:rPr lang="en-US" dirty="0"/>
              <a:t>https://github.com/siagianp</a:t>
            </a:r>
          </a:p>
        </p:txBody>
      </p:sp>
      <p:sp>
        <p:nvSpPr>
          <p:cNvPr id="24" name="Rectangle 23"/>
          <p:cNvSpPr/>
          <p:nvPr/>
        </p:nvSpPr>
        <p:spPr>
          <a:xfrm>
            <a:off x="4103360" y="5173542"/>
            <a:ext cx="3357266" cy="369332"/>
          </a:xfrm>
          <a:prstGeom prst="rect">
            <a:avLst/>
          </a:prstGeom>
        </p:spPr>
        <p:txBody>
          <a:bodyPr wrap="none">
            <a:spAutoFit/>
          </a:bodyPr>
          <a:lstStyle/>
          <a:p>
            <a:r>
              <a:rPr lang="en-US" dirty="0"/>
              <a:t>Thank you For being a great class!</a:t>
            </a:r>
          </a:p>
        </p:txBody>
      </p:sp>
      <p:sp>
        <p:nvSpPr>
          <p:cNvPr id="2" name="Rectangle 1"/>
          <p:cNvSpPr/>
          <p:nvPr/>
        </p:nvSpPr>
        <p:spPr>
          <a:xfrm>
            <a:off x="348815" y="6175026"/>
            <a:ext cx="7073944" cy="369332"/>
          </a:xfrm>
          <a:prstGeom prst="rect">
            <a:avLst/>
          </a:prstGeom>
        </p:spPr>
        <p:txBody>
          <a:bodyPr wrap="square">
            <a:spAutoFit/>
          </a:bodyPr>
          <a:lstStyle/>
          <a:p>
            <a:r>
              <a:rPr lang="en-US" dirty="0"/>
              <a:t>https</a:t>
            </a:r>
            <a:r>
              <a:rPr lang="en-US" dirty="0" smtClean="0"/>
              <a:t>://github.com/amelcharolinesgn2/IoT_simulator-mqtt-NodeRed</a:t>
            </a:r>
            <a:endParaRPr lang="en-US" dirty="0"/>
          </a:p>
        </p:txBody>
      </p:sp>
    </p:spTree>
    <p:extLst>
      <p:ext uri="{BB962C8B-B14F-4D97-AF65-F5344CB8AC3E}">
        <p14:creationId xmlns:p14="http://schemas.microsoft.com/office/powerpoint/2010/main" val="279938295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4B310-956B-4986-B649-6C84FE0800FB}"/>
              </a:ext>
            </a:extLst>
          </p:cNvPr>
          <p:cNvSpPr>
            <a:spLocks noGrp="1"/>
          </p:cNvSpPr>
          <p:nvPr>
            <p:ph type="title"/>
          </p:nvPr>
        </p:nvSpPr>
        <p:spPr>
          <a:xfrm>
            <a:off x="2709949" y="2676698"/>
            <a:ext cx="5037065" cy="813261"/>
          </a:xfrm>
        </p:spPr>
        <p:txBody>
          <a:bodyPr>
            <a:normAutofit fontScale="90000"/>
          </a:bodyPr>
          <a:lstStyle/>
          <a:p>
            <a:r>
              <a:rPr lang="en-IN" sz="6600" dirty="0">
                <a:solidFill>
                  <a:schemeClr val="accent4"/>
                </a:solidFill>
              </a:rPr>
              <a:t>Thank You</a:t>
            </a:r>
          </a:p>
        </p:txBody>
      </p:sp>
      <p:sp>
        <p:nvSpPr>
          <p:cNvPr id="3" name="Title 1">
            <a:extLst>
              <a:ext uri="{FF2B5EF4-FFF2-40B4-BE49-F238E27FC236}">
                <a16:creationId xmlns:a16="http://schemas.microsoft.com/office/drawing/2014/main" id="{31D4B310-956B-4986-B649-6C84FE0800FB}"/>
              </a:ext>
            </a:extLst>
          </p:cNvPr>
          <p:cNvSpPr txBox="1">
            <a:spLocks/>
          </p:cNvSpPr>
          <p:nvPr/>
        </p:nvSpPr>
        <p:spPr>
          <a:xfrm>
            <a:off x="6093229" y="5012574"/>
            <a:ext cx="5037065" cy="813261"/>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600" dirty="0" err="1" smtClean="0">
                <a:solidFill>
                  <a:schemeClr val="accent4"/>
                </a:solidFill>
              </a:rPr>
              <a:t>Verdysgn</a:t>
            </a:r>
            <a:endParaRPr lang="en-IN" sz="6600" dirty="0">
              <a:solidFill>
                <a:schemeClr val="accent4"/>
              </a:solidFill>
            </a:endParaRPr>
          </a:p>
        </p:txBody>
      </p:sp>
      <p:pic>
        <p:nvPicPr>
          <p:cNvPr id="1026" name="Picture 2" descr="https://media.geeksforgeeks.org/wp-content/cdn-uploads/digital-image-processi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0536" y="2278898"/>
            <a:ext cx="4362450" cy="2733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10085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Neural Network </a:t>
            </a:r>
            <a:endParaRPr lang="zh-TW" altLang="en-US" dirty="0"/>
          </a:p>
        </p:txBody>
      </p:sp>
      <p:grpSp>
        <p:nvGrpSpPr>
          <p:cNvPr id="11" name="群組 10"/>
          <p:cNvGrpSpPr/>
          <p:nvPr/>
        </p:nvGrpSpPr>
        <p:grpSpPr>
          <a:xfrm>
            <a:off x="6421341" y="294085"/>
            <a:ext cx="3854551" cy="2068497"/>
            <a:chOff x="4897340" y="294084"/>
            <a:chExt cx="3854551" cy="2068497"/>
          </a:xfrm>
        </p:grpSpPr>
        <p:pic>
          <p:nvPicPr>
            <p:cNvPr id="4" name="Picture 6" descr="http://bio1152.nicerweb.com/Locked/media/ch48/48_05NeuronStructur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7340" y="294084"/>
              <a:ext cx="3271985" cy="206849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群組 4"/>
            <p:cNvGrpSpPr/>
            <p:nvPr/>
          </p:nvGrpSpPr>
          <p:grpSpPr>
            <a:xfrm>
              <a:off x="6464097" y="432086"/>
              <a:ext cx="2287794" cy="1098349"/>
              <a:chOff x="3202412" y="1600580"/>
              <a:chExt cx="3275013" cy="1572303"/>
            </a:xfrm>
          </p:grpSpPr>
          <p:pic>
            <p:nvPicPr>
              <p:cNvPr id="6" name="Picture 4" descr="http://cdn.zmescience.com/wp-content/uploads/2011/07/neural_network.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40137" y="1600580"/>
                <a:ext cx="2478247" cy="1486948"/>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3202412" y="2732295"/>
                <a:ext cx="3275013" cy="440588"/>
              </a:xfrm>
              <a:prstGeom prst="rect">
                <a:avLst/>
              </a:prstGeom>
            </p:spPr>
            <p:txBody>
              <a:bodyPr wrap="square">
                <a:spAutoFit/>
              </a:bodyPr>
              <a:lstStyle/>
              <a:p>
                <a:endParaRPr lang="zh-TW" altLang="en-US" sz="1400" dirty="0"/>
              </a:p>
            </p:txBody>
          </p:sp>
        </p:grpSp>
      </p:grpSp>
      <p:grpSp>
        <p:nvGrpSpPr>
          <p:cNvPr id="39" name="群組 38"/>
          <p:cNvGrpSpPr/>
          <p:nvPr/>
        </p:nvGrpSpPr>
        <p:grpSpPr>
          <a:xfrm>
            <a:off x="5058928" y="2481260"/>
            <a:ext cx="2416814" cy="1897458"/>
            <a:chOff x="3223753" y="2941320"/>
            <a:chExt cx="2416814" cy="1897458"/>
          </a:xfrm>
        </p:grpSpPr>
        <p:grpSp>
          <p:nvGrpSpPr>
            <p:cNvPr id="38" name="群組 37"/>
            <p:cNvGrpSpPr/>
            <p:nvPr/>
          </p:nvGrpSpPr>
          <p:grpSpPr>
            <a:xfrm>
              <a:off x="4112351" y="3404891"/>
              <a:ext cx="1528216" cy="565603"/>
              <a:chOff x="4261309" y="3400794"/>
              <a:chExt cx="1528216" cy="565603"/>
            </a:xfrm>
          </p:grpSpPr>
          <p:cxnSp>
            <p:nvCxnSpPr>
              <p:cNvPr id="32" name="直線單箭頭接點 31"/>
              <p:cNvCxnSpPr/>
              <p:nvPr/>
            </p:nvCxnSpPr>
            <p:spPr>
              <a:xfrm flipV="1">
                <a:off x="5227675" y="3682412"/>
                <a:ext cx="56185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橢圓 21"/>
              <p:cNvSpPr/>
              <p:nvPr/>
            </p:nvSpPr>
            <p:spPr>
              <a:xfrm>
                <a:off x="4839124" y="3400794"/>
                <a:ext cx="565603" cy="565603"/>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dirty="0"/>
              </a:p>
            </p:txBody>
          </p:sp>
          <p:cxnSp>
            <p:nvCxnSpPr>
              <p:cNvPr id="23" name="直線單箭頭接點 22"/>
              <p:cNvCxnSpPr/>
              <p:nvPr/>
            </p:nvCxnSpPr>
            <p:spPr>
              <a:xfrm flipV="1">
                <a:off x="4261309" y="3698913"/>
                <a:ext cx="56185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9" name="Object 12"/>
              <p:cNvGraphicFramePr>
                <a:graphicFrameLocks noChangeAspect="1"/>
              </p:cNvGraphicFramePr>
              <p:nvPr>
                <p:extLst/>
              </p:nvPr>
            </p:nvGraphicFramePr>
            <p:xfrm>
              <a:off x="4823159" y="3478177"/>
              <a:ext cx="584765" cy="396131"/>
            </p:xfrm>
            <a:graphic>
              <a:graphicData uri="http://schemas.openxmlformats.org/presentationml/2006/ole">
                <mc:AlternateContent xmlns:mc="http://schemas.openxmlformats.org/markup-compatibility/2006">
                  <mc:Choice xmlns:v="urn:schemas-microsoft-com:vml" Requires="v">
                    <p:oleObj spid="_x0000_s13434" name="方程式" r:id="rId6" imgW="317160" imgH="215640" progId="Equation.3">
                      <p:embed/>
                    </p:oleObj>
                  </mc:Choice>
                  <mc:Fallback>
                    <p:oleObj name="方程式" r:id="rId6" imgW="317160" imgH="215640" progId="Equation.3">
                      <p:embed/>
                      <p:pic>
                        <p:nvPicPr>
                          <p:cNvPr id="29" name="Object 12"/>
                          <p:cNvPicPr>
                            <a:picLocks noChangeAspect="1" noChangeArrowheads="1"/>
                          </p:cNvPicPr>
                          <p:nvPr/>
                        </p:nvPicPr>
                        <p:blipFill>
                          <a:blip r:embed="rId7"/>
                          <a:srcRect/>
                          <a:stretch>
                            <a:fillRect/>
                          </a:stretch>
                        </p:blipFill>
                        <p:spPr bwMode="auto">
                          <a:xfrm>
                            <a:off x="4823159" y="3478177"/>
                            <a:ext cx="584765" cy="396131"/>
                          </a:xfrm>
                          <a:prstGeom prst="rect">
                            <a:avLst/>
                          </a:prstGeom>
                          <a:noFill/>
                          <a:extLst/>
                        </p:spPr>
                      </p:pic>
                    </p:oleObj>
                  </mc:Fallback>
                </mc:AlternateContent>
              </a:graphicData>
            </a:graphic>
          </p:graphicFrame>
        </p:grpSp>
        <p:cxnSp>
          <p:nvCxnSpPr>
            <p:cNvPr id="21" name="直線單箭頭接點 20"/>
            <p:cNvCxnSpPr/>
            <p:nvPr/>
          </p:nvCxnSpPr>
          <p:spPr>
            <a:xfrm flipV="1">
              <a:off x="3234600" y="3780105"/>
              <a:ext cx="674268" cy="9062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p:nvPr/>
          </p:nvCxnSpPr>
          <p:spPr>
            <a:xfrm>
              <a:off x="3223753" y="2941320"/>
              <a:ext cx="704573" cy="691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5" name="群組 24"/>
            <p:cNvGrpSpPr/>
            <p:nvPr/>
          </p:nvGrpSpPr>
          <p:grpSpPr>
            <a:xfrm>
              <a:off x="3956988" y="3478177"/>
              <a:ext cx="439530" cy="439530"/>
              <a:chOff x="3371313" y="3530847"/>
              <a:chExt cx="439530" cy="439530"/>
            </a:xfrm>
          </p:grpSpPr>
          <p:sp>
            <p:nvSpPr>
              <p:cNvPr id="26" name="矩形 25"/>
              <p:cNvSpPr/>
              <p:nvPr/>
            </p:nvSpPr>
            <p:spPr>
              <a:xfrm>
                <a:off x="3371313" y="3530847"/>
                <a:ext cx="439530" cy="43953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27" name="Object 12"/>
              <p:cNvGraphicFramePr>
                <a:graphicFrameLocks noChangeAspect="1"/>
              </p:cNvGraphicFramePr>
              <p:nvPr>
                <p:extLst/>
              </p:nvPr>
            </p:nvGraphicFramePr>
            <p:xfrm>
              <a:off x="3409193" y="3546688"/>
              <a:ext cx="385763" cy="387350"/>
            </p:xfrm>
            <a:graphic>
              <a:graphicData uri="http://schemas.openxmlformats.org/presentationml/2006/ole">
                <mc:AlternateContent xmlns:mc="http://schemas.openxmlformats.org/markup-compatibility/2006">
                  <mc:Choice xmlns:v="urn:schemas-microsoft-com:vml" Requires="v">
                    <p:oleObj spid="_x0000_s13435" name="方程式" r:id="rId8" imgW="139680" imgH="139680" progId="Equation.3">
                      <p:embed/>
                    </p:oleObj>
                  </mc:Choice>
                  <mc:Fallback>
                    <p:oleObj name="方程式" r:id="rId8" imgW="139680" imgH="139680" progId="Equation.3">
                      <p:embed/>
                      <p:pic>
                        <p:nvPicPr>
                          <p:cNvPr id="27" name="Object 12"/>
                          <p:cNvPicPr>
                            <a:picLocks noChangeAspect="1" noChangeArrowheads="1"/>
                          </p:cNvPicPr>
                          <p:nvPr/>
                        </p:nvPicPr>
                        <p:blipFill>
                          <a:blip r:embed="rId9"/>
                          <a:srcRect/>
                          <a:stretch>
                            <a:fillRect/>
                          </a:stretch>
                        </p:blipFill>
                        <p:spPr bwMode="auto">
                          <a:xfrm>
                            <a:off x="3409193" y="3546688"/>
                            <a:ext cx="385763" cy="387350"/>
                          </a:xfrm>
                          <a:prstGeom prst="rect">
                            <a:avLst/>
                          </a:prstGeom>
                          <a:noFill/>
                          <a:extLst/>
                        </p:spPr>
                      </p:pic>
                    </p:oleObj>
                  </mc:Fallback>
                </mc:AlternateContent>
              </a:graphicData>
            </a:graphic>
          </p:graphicFrame>
        </p:grpSp>
        <p:grpSp>
          <p:nvGrpSpPr>
            <p:cNvPr id="37" name="群組 36"/>
            <p:cNvGrpSpPr/>
            <p:nvPr/>
          </p:nvGrpSpPr>
          <p:grpSpPr>
            <a:xfrm>
              <a:off x="3972433" y="3933548"/>
              <a:ext cx="385763" cy="905230"/>
              <a:chOff x="3982168" y="3985175"/>
              <a:chExt cx="385763" cy="905230"/>
            </a:xfrm>
          </p:grpSpPr>
          <p:sp>
            <p:nvSpPr>
              <p:cNvPr id="20" name="矩形 19"/>
              <p:cNvSpPr/>
              <p:nvPr/>
            </p:nvSpPr>
            <p:spPr>
              <a:xfrm>
                <a:off x="3982168" y="4512672"/>
                <a:ext cx="385763" cy="377733"/>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28" name="直線單箭頭接點 27"/>
              <p:cNvCxnSpPr/>
              <p:nvPr/>
            </p:nvCxnSpPr>
            <p:spPr>
              <a:xfrm flipV="1">
                <a:off x="4179533" y="3985175"/>
                <a:ext cx="0" cy="5170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3" name="直線單箭頭接點 32"/>
            <p:cNvCxnSpPr/>
            <p:nvPr/>
          </p:nvCxnSpPr>
          <p:spPr>
            <a:xfrm>
              <a:off x="3242300" y="3714572"/>
              <a:ext cx="69299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群組 41"/>
          <p:cNvGrpSpPr/>
          <p:nvPr/>
        </p:nvGrpSpPr>
        <p:grpSpPr>
          <a:xfrm>
            <a:off x="2594220" y="1724155"/>
            <a:ext cx="2416814" cy="1897458"/>
            <a:chOff x="3223753" y="2941320"/>
            <a:chExt cx="2416814" cy="1897458"/>
          </a:xfrm>
        </p:grpSpPr>
        <p:grpSp>
          <p:nvGrpSpPr>
            <p:cNvPr id="43" name="群組 42"/>
            <p:cNvGrpSpPr/>
            <p:nvPr/>
          </p:nvGrpSpPr>
          <p:grpSpPr>
            <a:xfrm>
              <a:off x="4112351" y="3404891"/>
              <a:ext cx="1528216" cy="565603"/>
              <a:chOff x="4261309" y="3400794"/>
              <a:chExt cx="1528216" cy="565603"/>
            </a:xfrm>
          </p:grpSpPr>
          <p:cxnSp>
            <p:nvCxnSpPr>
              <p:cNvPr id="53" name="直線單箭頭接點 52"/>
              <p:cNvCxnSpPr/>
              <p:nvPr/>
            </p:nvCxnSpPr>
            <p:spPr>
              <a:xfrm flipV="1">
                <a:off x="5227675" y="3682412"/>
                <a:ext cx="56185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橢圓 53"/>
              <p:cNvSpPr/>
              <p:nvPr/>
            </p:nvSpPr>
            <p:spPr>
              <a:xfrm>
                <a:off x="4839124" y="3400794"/>
                <a:ext cx="565603" cy="565603"/>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dirty="0"/>
              </a:p>
            </p:txBody>
          </p:sp>
          <p:cxnSp>
            <p:nvCxnSpPr>
              <p:cNvPr id="55" name="直線單箭頭接點 54"/>
              <p:cNvCxnSpPr/>
              <p:nvPr/>
            </p:nvCxnSpPr>
            <p:spPr>
              <a:xfrm flipV="1">
                <a:off x="4261309" y="3698913"/>
                <a:ext cx="56185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6" name="Object 12"/>
              <p:cNvGraphicFramePr>
                <a:graphicFrameLocks noChangeAspect="1"/>
              </p:cNvGraphicFramePr>
              <p:nvPr>
                <p:extLst/>
              </p:nvPr>
            </p:nvGraphicFramePr>
            <p:xfrm>
              <a:off x="4823159" y="3478177"/>
              <a:ext cx="584765" cy="396131"/>
            </p:xfrm>
            <a:graphic>
              <a:graphicData uri="http://schemas.openxmlformats.org/presentationml/2006/ole">
                <mc:AlternateContent xmlns:mc="http://schemas.openxmlformats.org/markup-compatibility/2006">
                  <mc:Choice xmlns:v="urn:schemas-microsoft-com:vml" Requires="v">
                    <p:oleObj spid="_x0000_s13436" name="方程式" r:id="rId10" imgW="317160" imgH="215640" progId="Equation.3">
                      <p:embed/>
                    </p:oleObj>
                  </mc:Choice>
                  <mc:Fallback>
                    <p:oleObj name="方程式" r:id="rId10" imgW="317160" imgH="215640" progId="Equation.3">
                      <p:embed/>
                      <p:pic>
                        <p:nvPicPr>
                          <p:cNvPr id="56" name="Object 12"/>
                          <p:cNvPicPr>
                            <a:picLocks noChangeAspect="1" noChangeArrowheads="1"/>
                          </p:cNvPicPr>
                          <p:nvPr/>
                        </p:nvPicPr>
                        <p:blipFill>
                          <a:blip r:embed="rId7"/>
                          <a:srcRect/>
                          <a:stretch>
                            <a:fillRect/>
                          </a:stretch>
                        </p:blipFill>
                        <p:spPr bwMode="auto">
                          <a:xfrm>
                            <a:off x="4823159" y="3478177"/>
                            <a:ext cx="584765" cy="396131"/>
                          </a:xfrm>
                          <a:prstGeom prst="rect">
                            <a:avLst/>
                          </a:prstGeom>
                          <a:noFill/>
                          <a:extLst/>
                        </p:spPr>
                      </p:pic>
                    </p:oleObj>
                  </mc:Fallback>
                </mc:AlternateContent>
              </a:graphicData>
            </a:graphic>
          </p:graphicFrame>
        </p:grpSp>
        <p:cxnSp>
          <p:nvCxnSpPr>
            <p:cNvPr id="44" name="直線單箭頭接點 43"/>
            <p:cNvCxnSpPr/>
            <p:nvPr/>
          </p:nvCxnSpPr>
          <p:spPr>
            <a:xfrm flipV="1">
              <a:off x="3405107" y="3780105"/>
              <a:ext cx="503761" cy="67704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a:off x="3223753" y="2941320"/>
              <a:ext cx="704573" cy="691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6" name="群組 45"/>
            <p:cNvGrpSpPr/>
            <p:nvPr/>
          </p:nvGrpSpPr>
          <p:grpSpPr>
            <a:xfrm>
              <a:off x="3956988" y="3478177"/>
              <a:ext cx="439530" cy="439530"/>
              <a:chOff x="3371313" y="3530847"/>
              <a:chExt cx="439530" cy="439530"/>
            </a:xfrm>
          </p:grpSpPr>
          <p:sp>
            <p:nvSpPr>
              <p:cNvPr id="51" name="矩形 50"/>
              <p:cNvSpPr/>
              <p:nvPr/>
            </p:nvSpPr>
            <p:spPr>
              <a:xfrm>
                <a:off x="3371313" y="3530847"/>
                <a:ext cx="439530" cy="43953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52" name="Object 12"/>
              <p:cNvGraphicFramePr>
                <a:graphicFrameLocks noChangeAspect="1"/>
              </p:cNvGraphicFramePr>
              <p:nvPr>
                <p:extLst/>
              </p:nvPr>
            </p:nvGraphicFramePr>
            <p:xfrm>
              <a:off x="3409193" y="3546688"/>
              <a:ext cx="385763" cy="387350"/>
            </p:xfrm>
            <a:graphic>
              <a:graphicData uri="http://schemas.openxmlformats.org/presentationml/2006/ole">
                <mc:AlternateContent xmlns:mc="http://schemas.openxmlformats.org/markup-compatibility/2006">
                  <mc:Choice xmlns:v="urn:schemas-microsoft-com:vml" Requires="v">
                    <p:oleObj spid="_x0000_s13437" name="方程式" r:id="rId11" imgW="139680" imgH="139680" progId="Equation.3">
                      <p:embed/>
                    </p:oleObj>
                  </mc:Choice>
                  <mc:Fallback>
                    <p:oleObj name="方程式" r:id="rId11" imgW="139680" imgH="139680" progId="Equation.3">
                      <p:embed/>
                      <p:pic>
                        <p:nvPicPr>
                          <p:cNvPr id="52" name="Object 12"/>
                          <p:cNvPicPr>
                            <a:picLocks noChangeAspect="1" noChangeArrowheads="1"/>
                          </p:cNvPicPr>
                          <p:nvPr/>
                        </p:nvPicPr>
                        <p:blipFill>
                          <a:blip r:embed="rId9"/>
                          <a:srcRect/>
                          <a:stretch>
                            <a:fillRect/>
                          </a:stretch>
                        </p:blipFill>
                        <p:spPr bwMode="auto">
                          <a:xfrm>
                            <a:off x="3409193" y="3546688"/>
                            <a:ext cx="385763" cy="387350"/>
                          </a:xfrm>
                          <a:prstGeom prst="rect">
                            <a:avLst/>
                          </a:prstGeom>
                          <a:noFill/>
                          <a:extLst/>
                        </p:spPr>
                      </p:pic>
                    </p:oleObj>
                  </mc:Fallback>
                </mc:AlternateContent>
              </a:graphicData>
            </a:graphic>
          </p:graphicFrame>
        </p:grpSp>
        <p:grpSp>
          <p:nvGrpSpPr>
            <p:cNvPr id="47" name="群組 46"/>
            <p:cNvGrpSpPr/>
            <p:nvPr/>
          </p:nvGrpSpPr>
          <p:grpSpPr>
            <a:xfrm>
              <a:off x="3972433" y="3933548"/>
              <a:ext cx="385763" cy="905230"/>
              <a:chOff x="3982168" y="3985175"/>
              <a:chExt cx="385763" cy="905230"/>
            </a:xfrm>
          </p:grpSpPr>
          <p:sp>
            <p:nvSpPr>
              <p:cNvPr id="49" name="矩形 48"/>
              <p:cNvSpPr/>
              <p:nvPr/>
            </p:nvSpPr>
            <p:spPr>
              <a:xfrm>
                <a:off x="3982168" y="4512672"/>
                <a:ext cx="385763" cy="377733"/>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cxnSp>
            <p:nvCxnSpPr>
              <p:cNvPr id="50" name="直線單箭頭接點 49"/>
              <p:cNvCxnSpPr/>
              <p:nvPr/>
            </p:nvCxnSpPr>
            <p:spPr>
              <a:xfrm flipV="1">
                <a:off x="4179533" y="3985175"/>
                <a:ext cx="0" cy="5170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8" name="直線單箭頭接點 47"/>
            <p:cNvCxnSpPr/>
            <p:nvPr/>
          </p:nvCxnSpPr>
          <p:spPr>
            <a:xfrm>
              <a:off x="3242300" y="3714572"/>
              <a:ext cx="69299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群組 56"/>
          <p:cNvGrpSpPr/>
          <p:nvPr/>
        </p:nvGrpSpPr>
        <p:grpSpPr>
          <a:xfrm>
            <a:off x="2623615" y="3584600"/>
            <a:ext cx="2405967" cy="1782000"/>
            <a:chOff x="3234600" y="3056778"/>
            <a:chExt cx="2405967" cy="1782000"/>
          </a:xfrm>
        </p:grpSpPr>
        <p:grpSp>
          <p:nvGrpSpPr>
            <p:cNvPr id="58" name="群組 57"/>
            <p:cNvGrpSpPr/>
            <p:nvPr/>
          </p:nvGrpSpPr>
          <p:grpSpPr>
            <a:xfrm>
              <a:off x="4112351" y="3404891"/>
              <a:ext cx="1528216" cy="565603"/>
              <a:chOff x="4261309" y="3400794"/>
              <a:chExt cx="1528216" cy="565603"/>
            </a:xfrm>
          </p:grpSpPr>
          <p:cxnSp>
            <p:nvCxnSpPr>
              <p:cNvPr id="68" name="直線單箭頭接點 67"/>
              <p:cNvCxnSpPr/>
              <p:nvPr/>
            </p:nvCxnSpPr>
            <p:spPr>
              <a:xfrm flipV="1">
                <a:off x="5227675" y="3682412"/>
                <a:ext cx="56185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橢圓 68"/>
              <p:cNvSpPr/>
              <p:nvPr/>
            </p:nvSpPr>
            <p:spPr>
              <a:xfrm>
                <a:off x="4839124" y="3400794"/>
                <a:ext cx="565603" cy="565603"/>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dirty="0"/>
              </a:p>
            </p:txBody>
          </p:sp>
          <p:cxnSp>
            <p:nvCxnSpPr>
              <p:cNvPr id="70" name="直線單箭頭接點 69"/>
              <p:cNvCxnSpPr/>
              <p:nvPr/>
            </p:nvCxnSpPr>
            <p:spPr>
              <a:xfrm flipV="1">
                <a:off x="4261309" y="3698913"/>
                <a:ext cx="56185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71" name="Object 12"/>
              <p:cNvGraphicFramePr>
                <a:graphicFrameLocks noChangeAspect="1"/>
              </p:cNvGraphicFramePr>
              <p:nvPr>
                <p:extLst/>
              </p:nvPr>
            </p:nvGraphicFramePr>
            <p:xfrm>
              <a:off x="4823159" y="3478177"/>
              <a:ext cx="584765" cy="396131"/>
            </p:xfrm>
            <a:graphic>
              <a:graphicData uri="http://schemas.openxmlformats.org/presentationml/2006/ole">
                <mc:AlternateContent xmlns:mc="http://schemas.openxmlformats.org/markup-compatibility/2006">
                  <mc:Choice xmlns:v="urn:schemas-microsoft-com:vml" Requires="v">
                    <p:oleObj spid="_x0000_s13438" name="方程式" r:id="rId12" imgW="317160" imgH="215640" progId="Equation.3">
                      <p:embed/>
                    </p:oleObj>
                  </mc:Choice>
                  <mc:Fallback>
                    <p:oleObj name="方程式" r:id="rId12" imgW="317160" imgH="215640" progId="Equation.3">
                      <p:embed/>
                      <p:pic>
                        <p:nvPicPr>
                          <p:cNvPr id="71" name="Object 12"/>
                          <p:cNvPicPr>
                            <a:picLocks noChangeAspect="1" noChangeArrowheads="1"/>
                          </p:cNvPicPr>
                          <p:nvPr/>
                        </p:nvPicPr>
                        <p:blipFill>
                          <a:blip r:embed="rId7"/>
                          <a:srcRect/>
                          <a:stretch>
                            <a:fillRect/>
                          </a:stretch>
                        </p:blipFill>
                        <p:spPr bwMode="auto">
                          <a:xfrm>
                            <a:off x="4823159" y="3478177"/>
                            <a:ext cx="584765" cy="396131"/>
                          </a:xfrm>
                          <a:prstGeom prst="rect">
                            <a:avLst/>
                          </a:prstGeom>
                          <a:noFill/>
                          <a:extLst/>
                        </p:spPr>
                      </p:pic>
                    </p:oleObj>
                  </mc:Fallback>
                </mc:AlternateContent>
              </a:graphicData>
            </a:graphic>
          </p:graphicFrame>
        </p:grpSp>
        <p:cxnSp>
          <p:nvCxnSpPr>
            <p:cNvPr id="59" name="直線單箭頭接點 58"/>
            <p:cNvCxnSpPr/>
            <p:nvPr/>
          </p:nvCxnSpPr>
          <p:spPr>
            <a:xfrm flipV="1">
              <a:off x="3234600" y="3780105"/>
              <a:ext cx="674268" cy="9062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3341416" y="3056778"/>
              <a:ext cx="586910" cy="5759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1" name="群組 60"/>
            <p:cNvGrpSpPr/>
            <p:nvPr/>
          </p:nvGrpSpPr>
          <p:grpSpPr>
            <a:xfrm>
              <a:off x="3956988" y="3478177"/>
              <a:ext cx="439530" cy="439530"/>
              <a:chOff x="3371313" y="3530847"/>
              <a:chExt cx="439530" cy="439530"/>
            </a:xfrm>
          </p:grpSpPr>
          <p:sp>
            <p:nvSpPr>
              <p:cNvPr id="66" name="矩形 65"/>
              <p:cNvSpPr/>
              <p:nvPr/>
            </p:nvSpPr>
            <p:spPr>
              <a:xfrm>
                <a:off x="3371313" y="3530847"/>
                <a:ext cx="439530" cy="43953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67" name="Object 12"/>
              <p:cNvGraphicFramePr>
                <a:graphicFrameLocks noChangeAspect="1"/>
              </p:cNvGraphicFramePr>
              <p:nvPr>
                <p:extLst/>
              </p:nvPr>
            </p:nvGraphicFramePr>
            <p:xfrm>
              <a:off x="3409193" y="3546688"/>
              <a:ext cx="385763" cy="387350"/>
            </p:xfrm>
            <a:graphic>
              <a:graphicData uri="http://schemas.openxmlformats.org/presentationml/2006/ole">
                <mc:AlternateContent xmlns:mc="http://schemas.openxmlformats.org/markup-compatibility/2006">
                  <mc:Choice xmlns:v="urn:schemas-microsoft-com:vml" Requires="v">
                    <p:oleObj spid="_x0000_s13439" name="方程式" r:id="rId13" imgW="139680" imgH="139680" progId="Equation.3">
                      <p:embed/>
                    </p:oleObj>
                  </mc:Choice>
                  <mc:Fallback>
                    <p:oleObj name="方程式" r:id="rId13" imgW="139680" imgH="139680" progId="Equation.3">
                      <p:embed/>
                      <p:pic>
                        <p:nvPicPr>
                          <p:cNvPr id="67" name="Object 12"/>
                          <p:cNvPicPr>
                            <a:picLocks noChangeAspect="1" noChangeArrowheads="1"/>
                          </p:cNvPicPr>
                          <p:nvPr/>
                        </p:nvPicPr>
                        <p:blipFill>
                          <a:blip r:embed="rId9"/>
                          <a:srcRect/>
                          <a:stretch>
                            <a:fillRect/>
                          </a:stretch>
                        </p:blipFill>
                        <p:spPr bwMode="auto">
                          <a:xfrm>
                            <a:off x="3409193" y="3546688"/>
                            <a:ext cx="385763" cy="387350"/>
                          </a:xfrm>
                          <a:prstGeom prst="rect">
                            <a:avLst/>
                          </a:prstGeom>
                          <a:noFill/>
                          <a:extLst/>
                        </p:spPr>
                      </p:pic>
                    </p:oleObj>
                  </mc:Fallback>
                </mc:AlternateContent>
              </a:graphicData>
            </a:graphic>
          </p:graphicFrame>
        </p:grpSp>
        <p:grpSp>
          <p:nvGrpSpPr>
            <p:cNvPr id="62" name="群組 61"/>
            <p:cNvGrpSpPr/>
            <p:nvPr/>
          </p:nvGrpSpPr>
          <p:grpSpPr>
            <a:xfrm>
              <a:off x="3972433" y="3933548"/>
              <a:ext cx="385763" cy="905230"/>
              <a:chOff x="3982168" y="3985175"/>
              <a:chExt cx="385763" cy="905230"/>
            </a:xfrm>
          </p:grpSpPr>
          <p:sp>
            <p:nvSpPr>
              <p:cNvPr id="64" name="矩形 63"/>
              <p:cNvSpPr/>
              <p:nvPr/>
            </p:nvSpPr>
            <p:spPr>
              <a:xfrm>
                <a:off x="3982168" y="4512672"/>
                <a:ext cx="385763" cy="377733"/>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cxnSp>
            <p:nvCxnSpPr>
              <p:cNvPr id="65" name="直線單箭頭接點 64"/>
              <p:cNvCxnSpPr/>
              <p:nvPr/>
            </p:nvCxnSpPr>
            <p:spPr>
              <a:xfrm flipV="1">
                <a:off x="4179533" y="3985175"/>
                <a:ext cx="0" cy="5170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3" name="直線單箭頭接點 62"/>
            <p:cNvCxnSpPr/>
            <p:nvPr/>
          </p:nvCxnSpPr>
          <p:spPr>
            <a:xfrm>
              <a:off x="3242300" y="3714572"/>
              <a:ext cx="69299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2" name="群組 71"/>
          <p:cNvGrpSpPr/>
          <p:nvPr/>
        </p:nvGrpSpPr>
        <p:grpSpPr>
          <a:xfrm>
            <a:off x="7568284" y="2469344"/>
            <a:ext cx="2416814" cy="1897458"/>
            <a:chOff x="3223753" y="2941320"/>
            <a:chExt cx="2416814" cy="1897458"/>
          </a:xfrm>
        </p:grpSpPr>
        <p:grpSp>
          <p:nvGrpSpPr>
            <p:cNvPr id="73" name="群組 72"/>
            <p:cNvGrpSpPr/>
            <p:nvPr/>
          </p:nvGrpSpPr>
          <p:grpSpPr>
            <a:xfrm>
              <a:off x="4112351" y="3404891"/>
              <a:ext cx="1528216" cy="565603"/>
              <a:chOff x="4261309" y="3400794"/>
              <a:chExt cx="1528216" cy="565603"/>
            </a:xfrm>
          </p:grpSpPr>
          <p:cxnSp>
            <p:nvCxnSpPr>
              <p:cNvPr id="83" name="直線單箭頭接點 82"/>
              <p:cNvCxnSpPr/>
              <p:nvPr/>
            </p:nvCxnSpPr>
            <p:spPr>
              <a:xfrm flipV="1">
                <a:off x="5227675" y="3682412"/>
                <a:ext cx="56185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橢圓 83"/>
              <p:cNvSpPr/>
              <p:nvPr/>
            </p:nvSpPr>
            <p:spPr>
              <a:xfrm>
                <a:off x="4839124" y="3400794"/>
                <a:ext cx="565603" cy="565603"/>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dirty="0"/>
              </a:p>
            </p:txBody>
          </p:sp>
          <p:cxnSp>
            <p:nvCxnSpPr>
              <p:cNvPr id="85" name="直線單箭頭接點 84"/>
              <p:cNvCxnSpPr/>
              <p:nvPr/>
            </p:nvCxnSpPr>
            <p:spPr>
              <a:xfrm flipV="1">
                <a:off x="4261309" y="3698913"/>
                <a:ext cx="56185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86" name="Object 12"/>
              <p:cNvGraphicFramePr>
                <a:graphicFrameLocks noChangeAspect="1"/>
              </p:cNvGraphicFramePr>
              <p:nvPr>
                <p:extLst/>
              </p:nvPr>
            </p:nvGraphicFramePr>
            <p:xfrm>
              <a:off x="4823159" y="3478177"/>
              <a:ext cx="584765" cy="396131"/>
            </p:xfrm>
            <a:graphic>
              <a:graphicData uri="http://schemas.openxmlformats.org/presentationml/2006/ole">
                <mc:AlternateContent xmlns:mc="http://schemas.openxmlformats.org/markup-compatibility/2006">
                  <mc:Choice xmlns:v="urn:schemas-microsoft-com:vml" Requires="v">
                    <p:oleObj spid="_x0000_s13440" name="方程式" r:id="rId14" imgW="317160" imgH="215640" progId="Equation.3">
                      <p:embed/>
                    </p:oleObj>
                  </mc:Choice>
                  <mc:Fallback>
                    <p:oleObj name="方程式" r:id="rId14" imgW="317160" imgH="215640" progId="Equation.3">
                      <p:embed/>
                      <p:pic>
                        <p:nvPicPr>
                          <p:cNvPr id="86" name="Object 12"/>
                          <p:cNvPicPr>
                            <a:picLocks noChangeAspect="1" noChangeArrowheads="1"/>
                          </p:cNvPicPr>
                          <p:nvPr/>
                        </p:nvPicPr>
                        <p:blipFill>
                          <a:blip r:embed="rId7"/>
                          <a:srcRect/>
                          <a:stretch>
                            <a:fillRect/>
                          </a:stretch>
                        </p:blipFill>
                        <p:spPr bwMode="auto">
                          <a:xfrm>
                            <a:off x="4823159" y="3478177"/>
                            <a:ext cx="584765" cy="396131"/>
                          </a:xfrm>
                          <a:prstGeom prst="rect">
                            <a:avLst/>
                          </a:prstGeom>
                          <a:noFill/>
                          <a:extLst/>
                        </p:spPr>
                      </p:pic>
                    </p:oleObj>
                  </mc:Fallback>
                </mc:AlternateContent>
              </a:graphicData>
            </a:graphic>
          </p:graphicFrame>
        </p:grpSp>
        <p:cxnSp>
          <p:nvCxnSpPr>
            <p:cNvPr id="74" name="直線單箭頭接點 73"/>
            <p:cNvCxnSpPr/>
            <p:nvPr/>
          </p:nvCxnSpPr>
          <p:spPr>
            <a:xfrm flipV="1">
              <a:off x="3234600" y="3780105"/>
              <a:ext cx="674268" cy="9062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p:nvPr/>
          </p:nvCxnSpPr>
          <p:spPr>
            <a:xfrm>
              <a:off x="3223753" y="2941320"/>
              <a:ext cx="704573" cy="691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6" name="群組 75"/>
            <p:cNvGrpSpPr/>
            <p:nvPr/>
          </p:nvGrpSpPr>
          <p:grpSpPr>
            <a:xfrm>
              <a:off x="3956988" y="3478177"/>
              <a:ext cx="439530" cy="439530"/>
              <a:chOff x="3371313" y="3530847"/>
              <a:chExt cx="439530" cy="439530"/>
            </a:xfrm>
          </p:grpSpPr>
          <p:sp>
            <p:nvSpPr>
              <p:cNvPr id="81" name="矩形 80"/>
              <p:cNvSpPr/>
              <p:nvPr/>
            </p:nvSpPr>
            <p:spPr>
              <a:xfrm>
                <a:off x="3371313" y="3530847"/>
                <a:ext cx="439530" cy="43953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82" name="Object 12"/>
              <p:cNvGraphicFramePr>
                <a:graphicFrameLocks noChangeAspect="1"/>
              </p:cNvGraphicFramePr>
              <p:nvPr>
                <p:extLst/>
              </p:nvPr>
            </p:nvGraphicFramePr>
            <p:xfrm>
              <a:off x="3409193" y="3546688"/>
              <a:ext cx="385763" cy="387350"/>
            </p:xfrm>
            <a:graphic>
              <a:graphicData uri="http://schemas.openxmlformats.org/presentationml/2006/ole">
                <mc:AlternateContent xmlns:mc="http://schemas.openxmlformats.org/markup-compatibility/2006">
                  <mc:Choice xmlns:v="urn:schemas-microsoft-com:vml" Requires="v">
                    <p:oleObj spid="_x0000_s13441" name="方程式" r:id="rId15" imgW="139680" imgH="139680" progId="Equation.3">
                      <p:embed/>
                    </p:oleObj>
                  </mc:Choice>
                  <mc:Fallback>
                    <p:oleObj name="方程式" r:id="rId15" imgW="139680" imgH="139680" progId="Equation.3">
                      <p:embed/>
                      <p:pic>
                        <p:nvPicPr>
                          <p:cNvPr id="82" name="Object 12"/>
                          <p:cNvPicPr>
                            <a:picLocks noChangeAspect="1" noChangeArrowheads="1"/>
                          </p:cNvPicPr>
                          <p:nvPr/>
                        </p:nvPicPr>
                        <p:blipFill>
                          <a:blip r:embed="rId9"/>
                          <a:srcRect/>
                          <a:stretch>
                            <a:fillRect/>
                          </a:stretch>
                        </p:blipFill>
                        <p:spPr bwMode="auto">
                          <a:xfrm>
                            <a:off x="3409193" y="3546688"/>
                            <a:ext cx="385763" cy="387350"/>
                          </a:xfrm>
                          <a:prstGeom prst="rect">
                            <a:avLst/>
                          </a:prstGeom>
                          <a:noFill/>
                          <a:extLst/>
                        </p:spPr>
                      </p:pic>
                    </p:oleObj>
                  </mc:Fallback>
                </mc:AlternateContent>
              </a:graphicData>
            </a:graphic>
          </p:graphicFrame>
        </p:grpSp>
        <p:grpSp>
          <p:nvGrpSpPr>
            <p:cNvPr id="77" name="群組 76"/>
            <p:cNvGrpSpPr/>
            <p:nvPr/>
          </p:nvGrpSpPr>
          <p:grpSpPr>
            <a:xfrm>
              <a:off x="3972433" y="3933548"/>
              <a:ext cx="385763" cy="905230"/>
              <a:chOff x="3982168" y="3985175"/>
              <a:chExt cx="385763" cy="905230"/>
            </a:xfrm>
          </p:grpSpPr>
          <p:sp>
            <p:nvSpPr>
              <p:cNvPr id="79" name="矩形 78"/>
              <p:cNvSpPr/>
              <p:nvPr/>
            </p:nvSpPr>
            <p:spPr>
              <a:xfrm>
                <a:off x="3982168" y="4512672"/>
                <a:ext cx="385763" cy="377733"/>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80" name="直線單箭頭接點 79"/>
              <p:cNvCxnSpPr/>
              <p:nvPr/>
            </p:nvCxnSpPr>
            <p:spPr>
              <a:xfrm flipV="1">
                <a:off x="4179533" y="3985175"/>
                <a:ext cx="0" cy="5170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8" name="直線單箭頭接點 77"/>
            <p:cNvCxnSpPr/>
            <p:nvPr/>
          </p:nvCxnSpPr>
          <p:spPr>
            <a:xfrm>
              <a:off x="3242300" y="3714572"/>
              <a:ext cx="69299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文字方塊 2"/>
          <p:cNvSpPr txBox="1"/>
          <p:nvPr/>
        </p:nvSpPr>
        <p:spPr>
          <a:xfrm>
            <a:off x="5253775" y="4347018"/>
            <a:ext cx="1949352" cy="461665"/>
          </a:xfrm>
          <a:prstGeom prst="rect">
            <a:avLst/>
          </a:prstGeom>
          <a:noFill/>
        </p:spPr>
        <p:txBody>
          <a:bodyPr wrap="square" rtlCol="0">
            <a:spAutoFit/>
          </a:bodyPr>
          <a:lstStyle/>
          <a:p>
            <a:pPr algn="ctr"/>
            <a:r>
              <a:rPr lang="en-US" altLang="zh-TW" sz="2400" dirty="0"/>
              <a:t>“Neuron”</a:t>
            </a:r>
            <a:endParaRPr lang="zh-TW" altLang="en-US" sz="2400" dirty="0"/>
          </a:p>
        </p:txBody>
      </p:sp>
      <p:sp>
        <p:nvSpPr>
          <p:cNvPr id="9" name="矩形 8"/>
          <p:cNvSpPr/>
          <p:nvPr/>
        </p:nvSpPr>
        <p:spPr>
          <a:xfrm>
            <a:off x="4099301" y="5320217"/>
            <a:ext cx="6176591" cy="830997"/>
          </a:xfrm>
          <a:prstGeom prst="rect">
            <a:avLst/>
          </a:prstGeom>
        </p:spPr>
        <p:txBody>
          <a:bodyPr wrap="square">
            <a:spAutoFit/>
          </a:bodyPr>
          <a:lstStyle/>
          <a:p>
            <a:pPr>
              <a:defRPr/>
            </a:pPr>
            <a:r>
              <a:rPr lang="en-US" altLang="zh-TW" sz="2400" dirty="0"/>
              <a:t>Different connection leads to different network structures</a:t>
            </a:r>
            <a:endParaRPr lang="zh-TW" altLang="en-US" sz="2400" dirty="0"/>
          </a:p>
        </p:txBody>
      </p:sp>
      <p:sp>
        <p:nvSpPr>
          <p:cNvPr id="8" name="矩形 7"/>
          <p:cNvSpPr/>
          <p:nvPr/>
        </p:nvSpPr>
        <p:spPr>
          <a:xfrm>
            <a:off x="5011035" y="2437268"/>
            <a:ext cx="2493685" cy="19295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矩形 87"/>
          <p:cNvSpPr/>
          <p:nvPr/>
        </p:nvSpPr>
        <p:spPr>
          <a:xfrm>
            <a:off x="4099301" y="4836191"/>
            <a:ext cx="2884267" cy="523220"/>
          </a:xfrm>
          <a:prstGeom prst="rect">
            <a:avLst/>
          </a:prstGeom>
        </p:spPr>
        <p:txBody>
          <a:bodyPr wrap="square">
            <a:spAutoFit/>
          </a:bodyPr>
          <a:lstStyle/>
          <a:p>
            <a:pPr>
              <a:defRPr/>
            </a:pPr>
            <a:r>
              <a:rPr lang="en-US" altLang="zh-TW" sz="2800" b="1" i="1" u="sng" dirty="0"/>
              <a:t>Neural Network</a:t>
            </a:r>
            <a:endParaRPr lang="zh-TW" altLang="en-US" sz="2800" b="1" i="1" u="sng" dirty="0"/>
          </a:p>
        </p:txBody>
      </p:sp>
      <mc:AlternateContent xmlns:mc="http://schemas.openxmlformats.org/markup-compatibility/2006" xmlns:a14="http://schemas.microsoft.com/office/drawing/2010/main">
        <mc:Choice Requires="a14">
          <p:sp>
            <p:nvSpPr>
              <p:cNvPr id="10" name="文字方塊 9"/>
              <p:cNvSpPr txBox="1"/>
              <p:nvPr/>
            </p:nvSpPr>
            <p:spPr>
              <a:xfrm>
                <a:off x="1866196" y="6197620"/>
                <a:ext cx="8654351" cy="461665"/>
              </a:xfrm>
              <a:prstGeom prst="rect">
                <a:avLst/>
              </a:prstGeom>
              <a:noFill/>
            </p:spPr>
            <p:txBody>
              <a:bodyPr wrap="square" rtlCol="0">
                <a:spAutoFit/>
              </a:bodyPr>
              <a:lstStyle/>
              <a:p>
                <a:pPr algn="ctr"/>
                <a:r>
                  <a:rPr lang="en-US" altLang="zh-TW" sz="2400" dirty="0"/>
                  <a:t>Network parameter </a:t>
                </a:r>
                <a14:m>
                  <m:oMath xmlns:m="http://schemas.openxmlformats.org/officeDocument/2006/math">
                    <m:r>
                      <a:rPr lang="zh-TW" altLang="en-US" sz="2400" i="1">
                        <a:latin typeface="Cambria Math" panose="02040503050406030204" pitchFamily="18" charset="0"/>
                      </a:rPr>
                      <m:t>𝜃</m:t>
                    </m:r>
                  </m:oMath>
                </a14:m>
                <a:r>
                  <a:rPr lang="en-US" altLang="zh-TW" sz="2400" dirty="0"/>
                  <a:t>:</a:t>
                </a:r>
                <a:r>
                  <a:rPr lang="zh-TW" altLang="en-US" sz="2400" dirty="0"/>
                  <a:t> </a:t>
                </a:r>
                <a:r>
                  <a:rPr lang="en-US" altLang="zh-TW" sz="2400" dirty="0"/>
                  <a:t>all the weights and biases in the “neurons” </a:t>
                </a:r>
                <a:endParaRPr lang="zh-TW" altLang="en-US" sz="2400" dirty="0"/>
              </a:p>
            </p:txBody>
          </p:sp>
        </mc:Choice>
        <mc:Fallback xmlns="">
          <p:sp>
            <p:nvSpPr>
              <p:cNvPr id="10" name="文字方塊 9"/>
              <p:cNvSpPr txBox="1">
                <a:spLocks noRot="1" noChangeAspect="1" noMove="1" noResize="1" noEditPoints="1" noAdjustHandles="1" noChangeArrowheads="1" noChangeShapeType="1" noTextEdit="1"/>
              </p:cNvSpPr>
              <p:nvPr/>
            </p:nvSpPr>
            <p:spPr>
              <a:xfrm>
                <a:off x="1866196" y="6197620"/>
                <a:ext cx="8654351" cy="461665"/>
              </a:xfrm>
              <a:prstGeom prst="rect">
                <a:avLst/>
              </a:prstGeom>
              <a:blipFill>
                <a:blip r:embed="rId16"/>
                <a:stretch>
                  <a:fillRect t="-10667" b="-30667"/>
                </a:stretch>
              </a:blipFill>
            </p:spPr>
            <p:txBody>
              <a:bodyPr/>
              <a:lstStyle/>
              <a:p>
                <a:r>
                  <a:rPr lang="en-US">
                    <a:noFill/>
                  </a:rPr>
                  <a:t> </a:t>
                </a:r>
              </a:p>
            </p:txBody>
          </p:sp>
        </mc:Fallback>
      </mc:AlternateContent>
    </p:spTree>
    <p:extLst>
      <p:ext uri="{BB962C8B-B14F-4D97-AF65-F5344CB8AC3E}">
        <p14:creationId xmlns:p14="http://schemas.microsoft.com/office/powerpoint/2010/main" val="197724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8" grpId="0" animBg="1"/>
      <p:bldP spid="88"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9" name="群組 128"/>
          <p:cNvGrpSpPr/>
          <p:nvPr/>
        </p:nvGrpSpPr>
        <p:grpSpPr>
          <a:xfrm>
            <a:off x="8430116" y="3813979"/>
            <a:ext cx="458287" cy="831947"/>
            <a:chOff x="10102194" y="1939763"/>
            <a:chExt cx="458287" cy="831947"/>
          </a:xfrm>
        </p:grpSpPr>
        <p:sp>
          <p:nvSpPr>
            <p:cNvPr id="130" name="矩形 129"/>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48" name="直線單箭頭接點 147"/>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5" name="群組 104"/>
          <p:cNvGrpSpPr/>
          <p:nvPr/>
        </p:nvGrpSpPr>
        <p:grpSpPr>
          <a:xfrm>
            <a:off x="6200174" y="3786658"/>
            <a:ext cx="458287" cy="831947"/>
            <a:chOff x="10102194" y="1939763"/>
            <a:chExt cx="458287" cy="831947"/>
          </a:xfrm>
        </p:grpSpPr>
        <p:sp>
          <p:nvSpPr>
            <p:cNvPr id="118" name="矩形 117"/>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2" name="直線單箭頭接點 121"/>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標題 1"/>
          <p:cNvSpPr>
            <a:spLocks noGrp="1"/>
          </p:cNvSpPr>
          <p:nvPr>
            <p:ph type="title"/>
          </p:nvPr>
        </p:nvSpPr>
        <p:spPr/>
        <p:txBody>
          <a:bodyPr/>
          <a:lstStyle/>
          <a:p>
            <a:r>
              <a:rPr lang="en-US" altLang="zh-TW" dirty="0"/>
              <a:t>Fully Connect Feedforward Network</a:t>
            </a:r>
            <a:endParaRPr lang="zh-TW" altLang="en-US" dirty="0"/>
          </a:p>
        </p:txBody>
      </p:sp>
      <p:cxnSp>
        <p:nvCxnSpPr>
          <p:cNvPr id="13" name="直線單箭頭接點 12"/>
          <p:cNvCxnSpPr/>
          <p:nvPr/>
        </p:nvCxnSpPr>
        <p:spPr>
          <a:xfrm>
            <a:off x="9145462" y="3766881"/>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9145461" y="2107285"/>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2272793" y="199166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6" name="矩形 15"/>
          <p:cNvSpPr/>
          <p:nvPr/>
        </p:nvSpPr>
        <p:spPr>
          <a:xfrm>
            <a:off x="2241550" y="363343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20" name="橢圓 19"/>
          <p:cNvSpPr/>
          <p:nvPr/>
        </p:nvSpPr>
        <p:spPr>
          <a:xfrm>
            <a:off x="4249104" y="189641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橢圓 20"/>
          <p:cNvSpPr/>
          <p:nvPr/>
        </p:nvSpPr>
        <p:spPr>
          <a:xfrm>
            <a:off x="4237821" y="344410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7" name="橢圓 26"/>
          <p:cNvSpPr/>
          <p:nvPr/>
        </p:nvSpPr>
        <p:spPr>
          <a:xfrm>
            <a:off x="6452526" y="1865715"/>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橢圓 27"/>
          <p:cNvSpPr/>
          <p:nvPr/>
        </p:nvSpPr>
        <p:spPr>
          <a:xfrm>
            <a:off x="6471448" y="343839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1" name="橢圓 30"/>
          <p:cNvSpPr/>
          <p:nvPr/>
        </p:nvSpPr>
        <p:spPr>
          <a:xfrm>
            <a:off x="8606219" y="183848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橢圓 31"/>
          <p:cNvSpPr/>
          <p:nvPr/>
        </p:nvSpPr>
        <p:spPr>
          <a:xfrm>
            <a:off x="8647909" y="343839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grpSp>
        <p:nvGrpSpPr>
          <p:cNvPr id="84" name="群組 83"/>
          <p:cNvGrpSpPr/>
          <p:nvPr/>
        </p:nvGrpSpPr>
        <p:grpSpPr>
          <a:xfrm>
            <a:off x="2632899" y="2172641"/>
            <a:ext cx="1588876" cy="1638300"/>
            <a:chOff x="1013669" y="3459098"/>
            <a:chExt cx="1588876" cy="1638300"/>
          </a:xfrm>
        </p:grpSpPr>
        <p:cxnSp>
          <p:nvCxnSpPr>
            <p:cNvPr id="50" name="直線單箭頭接點 49"/>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群組 82"/>
            <p:cNvGrpSpPr/>
            <p:nvPr/>
          </p:nvGrpSpPr>
          <p:grpSpPr>
            <a:xfrm>
              <a:off x="1025705" y="3459098"/>
              <a:ext cx="1576840" cy="1638300"/>
              <a:chOff x="1025705" y="3459098"/>
              <a:chExt cx="1576840" cy="1638300"/>
            </a:xfrm>
          </p:grpSpPr>
          <p:cxnSp>
            <p:nvCxnSpPr>
              <p:cNvPr id="48" name="直線單箭頭接點 4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5" name="群組 84"/>
          <p:cNvGrpSpPr/>
          <p:nvPr/>
        </p:nvGrpSpPr>
        <p:grpSpPr>
          <a:xfrm>
            <a:off x="4851206" y="2157954"/>
            <a:ext cx="1588876" cy="1638300"/>
            <a:chOff x="1013669" y="3459098"/>
            <a:chExt cx="1588876" cy="1638300"/>
          </a:xfrm>
        </p:grpSpPr>
        <p:cxnSp>
          <p:nvCxnSpPr>
            <p:cNvPr id="86" name="直線單箭頭接點 85"/>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7" name="群組 86"/>
            <p:cNvGrpSpPr/>
            <p:nvPr/>
          </p:nvGrpSpPr>
          <p:grpSpPr>
            <a:xfrm>
              <a:off x="1025705" y="3459098"/>
              <a:ext cx="1576840" cy="1638300"/>
              <a:chOff x="1025705" y="3459098"/>
              <a:chExt cx="1576840" cy="1638300"/>
            </a:xfrm>
          </p:grpSpPr>
          <p:cxnSp>
            <p:nvCxnSpPr>
              <p:cNvPr id="88" name="直線單箭頭接點 8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91" name="群組 90"/>
          <p:cNvGrpSpPr/>
          <p:nvPr/>
        </p:nvGrpSpPr>
        <p:grpSpPr>
          <a:xfrm>
            <a:off x="7051144" y="2138036"/>
            <a:ext cx="1588876" cy="1638300"/>
            <a:chOff x="1013669" y="3459098"/>
            <a:chExt cx="1588876" cy="1638300"/>
          </a:xfrm>
        </p:grpSpPr>
        <p:cxnSp>
          <p:nvCxnSpPr>
            <p:cNvPr id="92" name="直線單箭頭接點 91"/>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3" name="群組 92"/>
            <p:cNvGrpSpPr/>
            <p:nvPr/>
          </p:nvGrpSpPr>
          <p:grpSpPr>
            <a:xfrm>
              <a:off x="1025705" y="3459098"/>
              <a:ext cx="1576840" cy="1638300"/>
              <a:chOff x="1025705" y="3459098"/>
              <a:chExt cx="1576840" cy="1638300"/>
            </a:xfrm>
          </p:grpSpPr>
          <p:cxnSp>
            <p:nvCxnSpPr>
              <p:cNvPr id="94" name="直線單箭頭接點 93"/>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 name="群組 2"/>
          <p:cNvGrpSpPr/>
          <p:nvPr/>
        </p:nvGrpSpPr>
        <p:grpSpPr>
          <a:xfrm>
            <a:off x="5139463" y="4585976"/>
            <a:ext cx="5297714" cy="2078894"/>
            <a:chOff x="3615463" y="4585976"/>
            <a:chExt cx="5297714" cy="2078894"/>
          </a:xfrm>
        </p:grpSpPr>
        <p:sp>
          <p:nvSpPr>
            <p:cNvPr id="137" name="圓角矩形圖說文字 136"/>
            <p:cNvSpPr/>
            <p:nvPr/>
          </p:nvSpPr>
          <p:spPr>
            <a:xfrm>
              <a:off x="3615463" y="4585976"/>
              <a:ext cx="5297714" cy="2078894"/>
            </a:xfrm>
            <a:prstGeom prst="wedgeRoundRectCallout">
              <a:avLst>
                <a:gd name="adj1" fmla="val -59656"/>
                <a:gd name="adj2" fmla="val -163051"/>
                <a:gd name="adj3" fmla="val 16667"/>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 name="群組 3"/>
            <p:cNvGrpSpPr/>
            <p:nvPr/>
          </p:nvGrpSpPr>
          <p:grpSpPr>
            <a:xfrm>
              <a:off x="5943645" y="4731685"/>
              <a:ext cx="2743688" cy="1838325"/>
              <a:chOff x="4096343" y="4657321"/>
              <a:chExt cx="2743688" cy="1838325"/>
            </a:xfrm>
          </p:grpSpPr>
          <p:pic>
            <p:nvPicPr>
              <p:cNvPr id="5" name="圖片 4"/>
              <p:cNvPicPr>
                <a:picLocks noChangeAspect="1"/>
              </p:cNvPicPr>
              <p:nvPr/>
            </p:nvPicPr>
            <p:blipFill>
              <a:blip r:embed="rId4"/>
              <a:stretch>
                <a:fillRect/>
              </a:stretch>
            </p:blipFill>
            <p:spPr>
              <a:xfrm>
                <a:off x="4096343" y="4657321"/>
                <a:ext cx="2571750" cy="1838325"/>
              </a:xfrm>
              <a:prstGeom prst="rect">
                <a:avLst/>
              </a:prstGeom>
            </p:spPr>
          </p:pic>
          <p:graphicFrame>
            <p:nvGraphicFramePr>
              <p:cNvPr id="6" name="Object 12"/>
              <p:cNvGraphicFramePr>
                <a:graphicFrameLocks noChangeAspect="1"/>
              </p:cNvGraphicFramePr>
              <p:nvPr>
                <p:extLst/>
              </p:nvPr>
            </p:nvGraphicFramePr>
            <p:xfrm>
              <a:off x="4474734" y="4768231"/>
              <a:ext cx="717072" cy="489740"/>
            </p:xfrm>
            <a:graphic>
              <a:graphicData uri="http://schemas.openxmlformats.org/presentationml/2006/ole">
                <mc:AlternateContent xmlns:mc="http://schemas.openxmlformats.org/markup-compatibility/2006">
                  <mc:Choice xmlns:v="urn:schemas-microsoft-com:vml" Requires="v">
                    <p:oleObj spid="_x0000_s14383" name="方程式" r:id="rId5" imgW="317160" imgH="215640" progId="Equation.3">
                      <p:embed/>
                    </p:oleObj>
                  </mc:Choice>
                  <mc:Fallback>
                    <p:oleObj name="方程式" r:id="rId5" imgW="317160" imgH="215640" progId="Equation.3">
                      <p:embed/>
                      <p:pic>
                        <p:nvPicPr>
                          <p:cNvPr id="6" name="Object 12"/>
                          <p:cNvPicPr>
                            <a:picLocks noChangeAspect="1" noChangeArrowheads="1"/>
                          </p:cNvPicPr>
                          <p:nvPr/>
                        </p:nvPicPr>
                        <p:blipFill>
                          <a:blip r:embed="rId6"/>
                          <a:srcRect/>
                          <a:stretch>
                            <a:fillRect/>
                          </a:stretch>
                        </p:blipFill>
                        <p:spPr bwMode="auto">
                          <a:xfrm>
                            <a:off x="4474734" y="4768231"/>
                            <a:ext cx="717072" cy="489740"/>
                          </a:xfrm>
                          <a:prstGeom prst="rect">
                            <a:avLst/>
                          </a:prstGeom>
                          <a:noFill/>
                          <a:extLst/>
                        </p:spPr>
                      </p:pic>
                    </p:oleObj>
                  </mc:Fallback>
                </mc:AlternateContent>
              </a:graphicData>
            </a:graphic>
          </p:graphicFrame>
          <p:graphicFrame>
            <p:nvGraphicFramePr>
              <p:cNvPr id="7" name="Object 12"/>
              <p:cNvGraphicFramePr>
                <a:graphicFrameLocks noChangeAspect="1"/>
              </p:cNvGraphicFramePr>
              <p:nvPr>
                <p:extLst/>
              </p:nvPr>
            </p:nvGraphicFramePr>
            <p:xfrm>
              <a:off x="6512897" y="6101982"/>
              <a:ext cx="327134" cy="325661"/>
            </p:xfrm>
            <a:graphic>
              <a:graphicData uri="http://schemas.openxmlformats.org/presentationml/2006/ole">
                <mc:AlternateContent xmlns:mc="http://schemas.openxmlformats.org/markup-compatibility/2006">
                  <mc:Choice xmlns:v="urn:schemas-microsoft-com:vml" Requires="v">
                    <p:oleObj spid="_x0000_s14384" name="方程式" r:id="rId7" imgW="126720" imgH="126720" progId="Equation.3">
                      <p:embed/>
                    </p:oleObj>
                  </mc:Choice>
                  <mc:Fallback>
                    <p:oleObj name="方程式" r:id="rId7" imgW="126720" imgH="126720" progId="Equation.3">
                      <p:embed/>
                      <p:pic>
                        <p:nvPicPr>
                          <p:cNvPr id="7" name="Object 12"/>
                          <p:cNvPicPr>
                            <a:picLocks noChangeAspect="1" noChangeArrowheads="1"/>
                          </p:cNvPicPr>
                          <p:nvPr/>
                        </p:nvPicPr>
                        <p:blipFill>
                          <a:blip r:embed="rId8"/>
                          <a:srcRect/>
                          <a:stretch>
                            <a:fillRect/>
                          </a:stretch>
                        </p:blipFill>
                        <p:spPr bwMode="auto">
                          <a:xfrm>
                            <a:off x="6512897" y="6101982"/>
                            <a:ext cx="327134" cy="325661"/>
                          </a:xfrm>
                          <a:prstGeom prst="rect">
                            <a:avLst/>
                          </a:prstGeom>
                          <a:noFill/>
                          <a:extLst/>
                        </p:spPr>
                      </p:pic>
                    </p:oleObj>
                  </mc:Fallback>
                </mc:AlternateContent>
              </a:graphicData>
            </a:graphic>
          </p:graphicFrame>
        </p:grpSp>
        <p:graphicFrame>
          <p:nvGraphicFramePr>
            <p:cNvPr id="79" name="Object 12"/>
            <p:cNvGraphicFramePr>
              <a:graphicFrameLocks noChangeAspect="1"/>
            </p:cNvGraphicFramePr>
            <p:nvPr>
              <p:extLst/>
            </p:nvPr>
          </p:nvGraphicFramePr>
          <p:xfrm>
            <a:off x="3800520" y="5368768"/>
            <a:ext cx="2143125" cy="973138"/>
          </p:xfrm>
          <a:graphic>
            <a:graphicData uri="http://schemas.openxmlformats.org/presentationml/2006/ole">
              <mc:AlternateContent xmlns:mc="http://schemas.openxmlformats.org/markup-compatibility/2006">
                <mc:Choice xmlns:v="urn:schemas-microsoft-com:vml" Requires="v">
                  <p:oleObj spid="_x0000_s14385" name="方程式" r:id="rId9" imgW="863280" imgH="393480" progId="Equation.3">
                    <p:embed/>
                  </p:oleObj>
                </mc:Choice>
                <mc:Fallback>
                  <p:oleObj name="方程式" r:id="rId9" imgW="863280" imgH="393480" progId="Equation.3">
                    <p:embed/>
                    <p:pic>
                      <p:nvPicPr>
                        <p:cNvPr id="79" name="Object 12"/>
                        <p:cNvPicPr>
                          <a:picLocks noChangeAspect="1" noChangeArrowheads="1"/>
                        </p:cNvPicPr>
                        <p:nvPr/>
                      </p:nvPicPr>
                      <p:blipFill>
                        <a:blip r:embed="rId10"/>
                        <a:srcRect/>
                        <a:stretch>
                          <a:fillRect/>
                        </a:stretch>
                      </p:blipFill>
                      <p:spPr bwMode="auto">
                        <a:xfrm>
                          <a:off x="3800520" y="5368768"/>
                          <a:ext cx="2143125" cy="973138"/>
                        </a:xfrm>
                        <a:prstGeom prst="rect">
                          <a:avLst/>
                        </a:prstGeom>
                        <a:noFill/>
                        <a:extLst/>
                      </p:spPr>
                    </p:pic>
                  </p:oleObj>
                </mc:Fallback>
              </mc:AlternateContent>
            </a:graphicData>
          </a:graphic>
        </p:graphicFrame>
        <p:sp>
          <p:nvSpPr>
            <p:cNvPr id="103" name="文字方塊 102"/>
            <p:cNvSpPr txBox="1"/>
            <p:nvPr/>
          </p:nvSpPr>
          <p:spPr>
            <a:xfrm>
              <a:off x="3800520" y="4795570"/>
              <a:ext cx="2463800" cy="461665"/>
            </a:xfrm>
            <a:prstGeom prst="rect">
              <a:avLst/>
            </a:prstGeom>
            <a:noFill/>
          </p:spPr>
          <p:txBody>
            <a:bodyPr wrap="square" rtlCol="0">
              <a:spAutoFit/>
            </a:bodyPr>
            <a:lstStyle/>
            <a:p>
              <a:r>
                <a:rPr lang="en-US" altLang="zh-TW" sz="2400" dirty="0"/>
                <a:t>Sigmoid Function</a:t>
              </a:r>
              <a:endParaRPr lang="zh-TW" altLang="en-US" sz="2400" dirty="0"/>
            </a:p>
          </p:txBody>
        </p:sp>
      </p:grpSp>
      <p:sp>
        <p:nvSpPr>
          <p:cNvPr id="104" name="手繪多邊形 103"/>
          <p:cNvSpPr/>
          <p:nvPr/>
        </p:nvSpPr>
        <p:spPr>
          <a:xfrm>
            <a:off x="4304137" y="35699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手繪多邊形 105"/>
          <p:cNvSpPr/>
          <p:nvPr/>
        </p:nvSpPr>
        <p:spPr>
          <a:xfrm>
            <a:off x="4285527" y="1980481"/>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手繪多邊形 106"/>
          <p:cNvSpPr/>
          <p:nvPr/>
        </p:nvSpPr>
        <p:spPr>
          <a:xfrm>
            <a:off x="6514449" y="1991664"/>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手繪多邊形 107"/>
          <p:cNvSpPr/>
          <p:nvPr/>
        </p:nvSpPr>
        <p:spPr>
          <a:xfrm>
            <a:off x="6530793" y="351499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手繪多邊形 108"/>
          <p:cNvSpPr/>
          <p:nvPr/>
        </p:nvSpPr>
        <p:spPr>
          <a:xfrm>
            <a:off x="8663390" y="1930244"/>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手繪多邊形 109"/>
          <p:cNvSpPr/>
          <p:nvPr/>
        </p:nvSpPr>
        <p:spPr>
          <a:xfrm>
            <a:off x="8710477" y="3548428"/>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文字方塊 110"/>
          <p:cNvSpPr txBox="1"/>
          <p:nvPr/>
        </p:nvSpPr>
        <p:spPr>
          <a:xfrm>
            <a:off x="2284961" y="1978209"/>
            <a:ext cx="342900"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p:sp>
        <p:nvSpPr>
          <p:cNvPr id="112" name="文字方塊 111"/>
          <p:cNvSpPr txBox="1"/>
          <p:nvPr/>
        </p:nvSpPr>
        <p:spPr>
          <a:xfrm>
            <a:off x="2179178" y="3577640"/>
            <a:ext cx="488741"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p:sp>
        <p:nvSpPr>
          <p:cNvPr id="113" name="文字方塊 112"/>
          <p:cNvSpPr txBox="1"/>
          <p:nvPr/>
        </p:nvSpPr>
        <p:spPr>
          <a:xfrm>
            <a:off x="3231829" y="1693280"/>
            <a:ext cx="342900"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14" name="文字方塊 113"/>
          <p:cNvSpPr txBox="1"/>
          <p:nvPr/>
        </p:nvSpPr>
        <p:spPr>
          <a:xfrm>
            <a:off x="3398921" y="2281597"/>
            <a:ext cx="441679"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15" name="文字方塊 114"/>
          <p:cNvSpPr txBox="1"/>
          <p:nvPr/>
        </p:nvSpPr>
        <p:spPr>
          <a:xfrm>
            <a:off x="3096625" y="3798727"/>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16" name="文字方塊 115"/>
          <p:cNvSpPr txBox="1"/>
          <p:nvPr/>
        </p:nvSpPr>
        <p:spPr>
          <a:xfrm>
            <a:off x="3248904" y="3228415"/>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17" name="矩形 116"/>
          <p:cNvSpPr/>
          <p:nvPr/>
        </p:nvSpPr>
        <p:spPr>
          <a:xfrm>
            <a:off x="3995152" y="2657650"/>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19" name="直線單箭頭接點 118"/>
          <p:cNvCxnSpPr/>
          <p:nvPr/>
        </p:nvCxnSpPr>
        <p:spPr>
          <a:xfrm flipV="1">
            <a:off x="4222053" y="2274449"/>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文字方塊 119"/>
          <p:cNvSpPr txBox="1"/>
          <p:nvPr/>
        </p:nvSpPr>
        <p:spPr>
          <a:xfrm>
            <a:off x="4017999" y="2644732"/>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32" name="矩形 131"/>
          <p:cNvSpPr/>
          <p:nvPr/>
        </p:nvSpPr>
        <p:spPr>
          <a:xfrm>
            <a:off x="4004677" y="4206989"/>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33" name="直線單箭頭接點 132"/>
          <p:cNvCxnSpPr/>
          <p:nvPr/>
        </p:nvCxnSpPr>
        <p:spPr>
          <a:xfrm flipV="1">
            <a:off x="4231578" y="3823788"/>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文字方塊 133"/>
          <p:cNvSpPr txBox="1"/>
          <p:nvPr/>
        </p:nvSpPr>
        <p:spPr>
          <a:xfrm>
            <a:off x="4021285" y="4200529"/>
            <a:ext cx="441679" cy="461665"/>
          </a:xfrm>
          <a:prstGeom prst="rect">
            <a:avLst/>
          </a:prstGeom>
          <a:noFill/>
        </p:spPr>
        <p:txBody>
          <a:bodyPr wrap="square" rtlCol="0">
            <a:spAutoFit/>
          </a:bodyPr>
          <a:lstStyle/>
          <a:p>
            <a:pPr algn="ctr"/>
            <a:r>
              <a:rPr lang="en-US" altLang="zh-TW" sz="2400" dirty="0"/>
              <a:t>0</a:t>
            </a:r>
            <a:endParaRPr lang="zh-TW" altLang="en-US" sz="2400" dirty="0"/>
          </a:p>
        </p:txBody>
      </p:sp>
      <p:sp>
        <p:nvSpPr>
          <p:cNvPr id="135" name="文字方塊 134"/>
          <p:cNvSpPr txBox="1"/>
          <p:nvPr/>
        </p:nvSpPr>
        <p:spPr>
          <a:xfrm>
            <a:off x="3934434" y="1640960"/>
            <a:ext cx="430062" cy="461665"/>
          </a:xfrm>
          <a:prstGeom prst="rect">
            <a:avLst/>
          </a:prstGeom>
          <a:noFill/>
        </p:spPr>
        <p:txBody>
          <a:bodyPr wrap="square" rtlCol="0">
            <a:spAutoFit/>
          </a:bodyPr>
          <a:lstStyle/>
          <a:p>
            <a:pPr algn="ctr"/>
            <a:r>
              <a:rPr lang="en-US" altLang="zh-TW" sz="2400" dirty="0">
                <a:solidFill>
                  <a:srgbClr val="FF0000"/>
                </a:solidFill>
              </a:rPr>
              <a:t>4</a:t>
            </a:r>
            <a:endParaRPr lang="zh-TW" altLang="en-US" sz="2400" dirty="0">
              <a:solidFill>
                <a:srgbClr val="FF0000"/>
              </a:solidFill>
            </a:endParaRPr>
          </a:p>
        </p:txBody>
      </p:sp>
      <p:sp>
        <p:nvSpPr>
          <p:cNvPr id="136" name="文字方塊 135"/>
          <p:cNvSpPr txBox="1"/>
          <p:nvPr/>
        </p:nvSpPr>
        <p:spPr>
          <a:xfrm>
            <a:off x="3820396" y="3244827"/>
            <a:ext cx="682714" cy="461665"/>
          </a:xfrm>
          <a:prstGeom prst="rect">
            <a:avLst/>
          </a:prstGeom>
          <a:noFill/>
        </p:spPr>
        <p:txBody>
          <a:bodyPr wrap="square" rtlCol="0">
            <a:spAutoFit/>
          </a:bodyPr>
          <a:lstStyle/>
          <a:p>
            <a:pPr algn="ctr"/>
            <a:r>
              <a:rPr lang="en-US" altLang="zh-TW" sz="2400" dirty="0">
                <a:solidFill>
                  <a:srgbClr val="FF0000"/>
                </a:solidFill>
              </a:rPr>
              <a:t>-2</a:t>
            </a:r>
            <a:endParaRPr lang="zh-TW" altLang="en-US" sz="2400" dirty="0">
              <a:solidFill>
                <a:srgbClr val="FF0000"/>
              </a:solidFill>
            </a:endParaRPr>
          </a:p>
        </p:txBody>
      </p:sp>
      <p:sp>
        <p:nvSpPr>
          <p:cNvPr id="138" name="文字方塊 137"/>
          <p:cNvSpPr txBox="1"/>
          <p:nvPr/>
        </p:nvSpPr>
        <p:spPr>
          <a:xfrm>
            <a:off x="4633050" y="1602028"/>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0.98</a:t>
            </a:r>
            <a:endParaRPr lang="zh-TW" altLang="en-US" sz="2400" dirty="0">
              <a:solidFill>
                <a:srgbClr val="0000FF"/>
              </a:solidFill>
            </a:endParaRPr>
          </a:p>
        </p:txBody>
      </p:sp>
      <p:sp>
        <p:nvSpPr>
          <p:cNvPr id="139" name="文字方塊 138"/>
          <p:cNvSpPr txBox="1"/>
          <p:nvPr/>
        </p:nvSpPr>
        <p:spPr>
          <a:xfrm>
            <a:off x="4655369" y="3207559"/>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0.12</a:t>
            </a:r>
            <a:endParaRPr lang="zh-TW" altLang="en-US" sz="2400" dirty="0">
              <a:solidFill>
                <a:srgbClr val="0000FF"/>
              </a:solidFill>
            </a:endParaRPr>
          </a:p>
        </p:txBody>
      </p:sp>
      <p:grpSp>
        <p:nvGrpSpPr>
          <p:cNvPr id="97" name="群組 96"/>
          <p:cNvGrpSpPr/>
          <p:nvPr/>
        </p:nvGrpSpPr>
        <p:grpSpPr>
          <a:xfrm>
            <a:off x="6197796" y="2262335"/>
            <a:ext cx="458287" cy="831947"/>
            <a:chOff x="10102194" y="1939763"/>
            <a:chExt cx="458287" cy="831947"/>
          </a:xfrm>
        </p:grpSpPr>
        <p:sp>
          <p:nvSpPr>
            <p:cNvPr id="98" name="矩形 97"/>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99" name="直線單箭頭接點 98"/>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5" name="群組 124"/>
          <p:cNvGrpSpPr/>
          <p:nvPr/>
        </p:nvGrpSpPr>
        <p:grpSpPr>
          <a:xfrm>
            <a:off x="8376036" y="2257143"/>
            <a:ext cx="458287" cy="831947"/>
            <a:chOff x="10102194" y="1939763"/>
            <a:chExt cx="458287" cy="831947"/>
          </a:xfrm>
        </p:grpSpPr>
        <p:sp>
          <p:nvSpPr>
            <p:cNvPr id="126" name="矩形 125"/>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7" name="直線單箭頭接點 126"/>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221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12" grpId="0"/>
      <p:bldP spid="113" grpId="0"/>
      <p:bldP spid="114" grpId="0"/>
      <p:bldP spid="115" grpId="0"/>
      <p:bldP spid="116" grpId="0"/>
      <p:bldP spid="120" grpId="0"/>
      <p:bldP spid="134" grpId="0"/>
      <p:bldP spid="135" grpId="0"/>
      <p:bldP spid="136" grpId="0"/>
      <p:bldP spid="138" grpId="0" animBg="1"/>
      <p:bldP spid="13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Fully Connect Feedforward Network</a:t>
            </a:r>
            <a:endParaRPr lang="zh-TW" altLang="en-US" dirty="0"/>
          </a:p>
        </p:txBody>
      </p:sp>
      <p:cxnSp>
        <p:nvCxnSpPr>
          <p:cNvPr id="13" name="直線單箭頭接點 12"/>
          <p:cNvCxnSpPr/>
          <p:nvPr/>
        </p:nvCxnSpPr>
        <p:spPr>
          <a:xfrm>
            <a:off x="9145462" y="3766881"/>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9145461" y="2107285"/>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橢圓 19"/>
          <p:cNvSpPr/>
          <p:nvPr/>
        </p:nvSpPr>
        <p:spPr>
          <a:xfrm>
            <a:off x="4249104" y="189641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橢圓 20"/>
          <p:cNvSpPr/>
          <p:nvPr/>
        </p:nvSpPr>
        <p:spPr>
          <a:xfrm>
            <a:off x="4237821" y="344410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7" name="橢圓 26"/>
          <p:cNvSpPr/>
          <p:nvPr/>
        </p:nvSpPr>
        <p:spPr>
          <a:xfrm>
            <a:off x="6452526" y="1865715"/>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橢圓 27"/>
          <p:cNvSpPr/>
          <p:nvPr/>
        </p:nvSpPr>
        <p:spPr>
          <a:xfrm>
            <a:off x="6471448" y="343839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1" name="橢圓 30"/>
          <p:cNvSpPr/>
          <p:nvPr/>
        </p:nvSpPr>
        <p:spPr>
          <a:xfrm>
            <a:off x="8606219" y="183848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橢圓 31"/>
          <p:cNvSpPr/>
          <p:nvPr/>
        </p:nvSpPr>
        <p:spPr>
          <a:xfrm>
            <a:off x="8647909" y="343839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grpSp>
        <p:nvGrpSpPr>
          <p:cNvPr id="84" name="群組 83"/>
          <p:cNvGrpSpPr/>
          <p:nvPr/>
        </p:nvGrpSpPr>
        <p:grpSpPr>
          <a:xfrm>
            <a:off x="2632899" y="2172641"/>
            <a:ext cx="1588876" cy="1638300"/>
            <a:chOff x="1013669" y="3459098"/>
            <a:chExt cx="1588876" cy="1638300"/>
          </a:xfrm>
        </p:grpSpPr>
        <p:cxnSp>
          <p:nvCxnSpPr>
            <p:cNvPr id="50" name="直線單箭頭接點 49"/>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群組 82"/>
            <p:cNvGrpSpPr/>
            <p:nvPr/>
          </p:nvGrpSpPr>
          <p:grpSpPr>
            <a:xfrm>
              <a:off x="1025705" y="3459098"/>
              <a:ext cx="1576840" cy="1638300"/>
              <a:chOff x="1025705" y="3459098"/>
              <a:chExt cx="1576840" cy="1638300"/>
            </a:xfrm>
          </p:grpSpPr>
          <p:cxnSp>
            <p:nvCxnSpPr>
              <p:cNvPr id="48" name="直線單箭頭接點 4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5" name="群組 84"/>
          <p:cNvGrpSpPr/>
          <p:nvPr/>
        </p:nvGrpSpPr>
        <p:grpSpPr>
          <a:xfrm>
            <a:off x="4851206" y="2157954"/>
            <a:ext cx="1588876" cy="1638300"/>
            <a:chOff x="1013669" y="3459098"/>
            <a:chExt cx="1588876" cy="1638300"/>
          </a:xfrm>
        </p:grpSpPr>
        <p:cxnSp>
          <p:nvCxnSpPr>
            <p:cNvPr id="86" name="直線單箭頭接點 85"/>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7" name="群組 86"/>
            <p:cNvGrpSpPr/>
            <p:nvPr/>
          </p:nvGrpSpPr>
          <p:grpSpPr>
            <a:xfrm>
              <a:off x="1025705" y="3459098"/>
              <a:ext cx="1576840" cy="1638300"/>
              <a:chOff x="1025705" y="3459098"/>
              <a:chExt cx="1576840" cy="1638300"/>
            </a:xfrm>
          </p:grpSpPr>
          <p:cxnSp>
            <p:nvCxnSpPr>
              <p:cNvPr id="88" name="直線單箭頭接點 8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91" name="群組 90"/>
          <p:cNvGrpSpPr/>
          <p:nvPr/>
        </p:nvGrpSpPr>
        <p:grpSpPr>
          <a:xfrm>
            <a:off x="7051144" y="2138036"/>
            <a:ext cx="1588876" cy="1638300"/>
            <a:chOff x="1013669" y="3459098"/>
            <a:chExt cx="1588876" cy="1638300"/>
          </a:xfrm>
        </p:grpSpPr>
        <p:cxnSp>
          <p:nvCxnSpPr>
            <p:cNvPr id="92" name="直線單箭頭接點 91"/>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3" name="群組 92"/>
            <p:cNvGrpSpPr/>
            <p:nvPr/>
          </p:nvGrpSpPr>
          <p:grpSpPr>
            <a:xfrm>
              <a:off x="1025705" y="3459098"/>
              <a:ext cx="1576840" cy="1638300"/>
              <a:chOff x="1025705" y="3459098"/>
              <a:chExt cx="1576840" cy="1638300"/>
            </a:xfrm>
          </p:grpSpPr>
          <p:cxnSp>
            <p:nvCxnSpPr>
              <p:cNvPr id="94" name="直線單箭頭接點 93"/>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04" name="手繪多邊形 103"/>
          <p:cNvSpPr/>
          <p:nvPr/>
        </p:nvSpPr>
        <p:spPr>
          <a:xfrm>
            <a:off x="4304137" y="35699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手繪多邊形 105"/>
          <p:cNvSpPr/>
          <p:nvPr/>
        </p:nvSpPr>
        <p:spPr>
          <a:xfrm>
            <a:off x="4285527" y="1980481"/>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手繪多邊形 106"/>
          <p:cNvSpPr/>
          <p:nvPr/>
        </p:nvSpPr>
        <p:spPr>
          <a:xfrm>
            <a:off x="6514449" y="1991664"/>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手繪多邊形 107"/>
          <p:cNvSpPr/>
          <p:nvPr/>
        </p:nvSpPr>
        <p:spPr>
          <a:xfrm>
            <a:off x="6530793" y="351499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手繪多邊形 108"/>
          <p:cNvSpPr/>
          <p:nvPr/>
        </p:nvSpPr>
        <p:spPr>
          <a:xfrm>
            <a:off x="8663390" y="1930244"/>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手繪多邊形 109"/>
          <p:cNvSpPr/>
          <p:nvPr/>
        </p:nvSpPr>
        <p:spPr>
          <a:xfrm>
            <a:off x="8710477" y="3548428"/>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文字方塊 112"/>
          <p:cNvSpPr txBox="1"/>
          <p:nvPr/>
        </p:nvSpPr>
        <p:spPr>
          <a:xfrm>
            <a:off x="3231829" y="1693280"/>
            <a:ext cx="342900"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14" name="文字方塊 113"/>
          <p:cNvSpPr txBox="1"/>
          <p:nvPr/>
        </p:nvSpPr>
        <p:spPr>
          <a:xfrm>
            <a:off x="3398921" y="2281597"/>
            <a:ext cx="441679"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15" name="文字方塊 114"/>
          <p:cNvSpPr txBox="1"/>
          <p:nvPr/>
        </p:nvSpPr>
        <p:spPr>
          <a:xfrm>
            <a:off x="3096625" y="3798727"/>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16" name="文字方塊 115"/>
          <p:cNvSpPr txBox="1"/>
          <p:nvPr/>
        </p:nvSpPr>
        <p:spPr>
          <a:xfrm>
            <a:off x="3248904" y="3228415"/>
            <a:ext cx="715437" cy="461665"/>
          </a:xfrm>
          <a:prstGeom prst="rect">
            <a:avLst/>
          </a:prstGeom>
          <a:noFill/>
        </p:spPr>
        <p:txBody>
          <a:bodyPr wrap="square" rtlCol="0">
            <a:spAutoFit/>
          </a:bodyPr>
          <a:lstStyle/>
          <a:p>
            <a:pPr algn="ctr"/>
            <a:r>
              <a:rPr lang="en-US" altLang="zh-TW" sz="2400" dirty="0"/>
              <a:t>-1</a:t>
            </a:r>
            <a:endParaRPr lang="zh-TW" altLang="en-US" sz="2400" dirty="0"/>
          </a:p>
        </p:txBody>
      </p:sp>
      <p:grpSp>
        <p:nvGrpSpPr>
          <p:cNvPr id="123" name="群組 122"/>
          <p:cNvGrpSpPr/>
          <p:nvPr/>
        </p:nvGrpSpPr>
        <p:grpSpPr>
          <a:xfrm>
            <a:off x="3995152" y="2274450"/>
            <a:ext cx="458287" cy="838405"/>
            <a:chOff x="10102194" y="1939763"/>
            <a:chExt cx="458287" cy="838405"/>
          </a:xfrm>
        </p:grpSpPr>
        <p:sp>
          <p:nvSpPr>
            <p:cNvPr id="117" name="矩形 116"/>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19" name="直線單箭頭接點 118"/>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文字方塊 119"/>
            <p:cNvSpPr txBox="1"/>
            <p:nvPr/>
          </p:nvSpPr>
          <p:spPr>
            <a:xfrm>
              <a:off x="10118802" y="2316503"/>
              <a:ext cx="441679" cy="461665"/>
            </a:xfrm>
            <a:prstGeom prst="rect">
              <a:avLst/>
            </a:prstGeom>
            <a:noFill/>
          </p:spPr>
          <p:txBody>
            <a:bodyPr wrap="square" rtlCol="0">
              <a:spAutoFit/>
            </a:bodyPr>
            <a:lstStyle/>
            <a:p>
              <a:pPr algn="ctr"/>
              <a:r>
                <a:rPr lang="en-US" altLang="zh-TW" sz="2400" dirty="0"/>
                <a:t>1</a:t>
              </a:r>
              <a:endParaRPr lang="zh-TW" altLang="en-US" sz="2400" dirty="0"/>
            </a:p>
          </p:txBody>
        </p:sp>
      </p:grpSp>
      <p:grpSp>
        <p:nvGrpSpPr>
          <p:cNvPr id="131" name="群組 130"/>
          <p:cNvGrpSpPr/>
          <p:nvPr/>
        </p:nvGrpSpPr>
        <p:grpSpPr>
          <a:xfrm>
            <a:off x="4004677" y="3823789"/>
            <a:ext cx="458287" cy="838405"/>
            <a:chOff x="10102194" y="1939763"/>
            <a:chExt cx="458287" cy="838405"/>
          </a:xfrm>
        </p:grpSpPr>
        <p:sp>
          <p:nvSpPr>
            <p:cNvPr id="132" name="矩形 131"/>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33" name="直線單箭頭接點 132"/>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文字方塊 133"/>
            <p:cNvSpPr txBox="1"/>
            <p:nvPr/>
          </p:nvSpPr>
          <p:spPr>
            <a:xfrm>
              <a:off x="10118802" y="2316503"/>
              <a:ext cx="441679" cy="461665"/>
            </a:xfrm>
            <a:prstGeom prst="rect">
              <a:avLst/>
            </a:prstGeom>
            <a:noFill/>
          </p:spPr>
          <p:txBody>
            <a:bodyPr wrap="square" rtlCol="0">
              <a:spAutoFit/>
            </a:bodyPr>
            <a:lstStyle/>
            <a:p>
              <a:pPr algn="ctr"/>
              <a:r>
                <a:rPr lang="en-US" altLang="zh-TW" sz="2400" dirty="0"/>
                <a:t>0</a:t>
              </a:r>
              <a:endParaRPr lang="zh-TW" altLang="en-US" sz="2400" dirty="0"/>
            </a:p>
          </p:txBody>
        </p:sp>
      </p:grpSp>
      <p:sp>
        <p:nvSpPr>
          <p:cNvPr id="135" name="文字方塊 134"/>
          <p:cNvSpPr txBox="1"/>
          <p:nvPr/>
        </p:nvSpPr>
        <p:spPr>
          <a:xfrm>
            <a:off x="3934434" y="1640960"/>
            <a:ext cx="430062" cy="461665"/>
          </a:xfrm>
          <a:prstGeom prst="rect">
            <a:avLst/>
          </a:prstGeom>
          <a:noFill/>
        </p:spPr>
        <p:txBody>
          <a:bodyPr wrap="square" rtlCol="0">
            <a:spAutoFit/>
          </a:bodyPr>
          <a:lstStyle/>
          <a:p>
            <a:pPr algn="ctr"/>
            <a:r>
              <a:rPr lang="en-US" altLang="zh-TW" sz="2400" dirty="0">
                <a:solidFill>
                  <a:srgbClr val="FF0000"/>
                </a:solidFill>
              </a:rPr>
              <a:t>4</a:t>
            </a:r>
            <a:endParaRPr lang="zh-TW" altLang="en-US" sz="2400" dirty="0">
              <a:solidFill>
                <a:srgbClr val="FF0000"/>
              </a:solidFill>
            </a:endParaRPr>
          </a:p>
        </p:txBody>
      </p:sp>
      <p:sp>
        <p:nvSpPr>
          <p:cNvPr id="136" name="文字方塊 135"/>
          <p:cNvSpPr txBox="1"/>
          <p:nvPr/>
        </p:nvSpPr>
        <p:spPr>
          <a:xfrm>
            <a:off x="3820396" y="3244827"/>
            <a:ext cx="682714" cy="461665"/>
          </a:xfrm>
          <a:prstGeom prst="rect">
            <a:avLst/>
          </a:prstGeom>
          <a:noFill/>
        </p:spPr>
        <p:txBody>
          <a:bodyPr wrap="square" rtlCol="0">
            <a:spAutoFit/>
          </a:bodyPr>
          <a:lstStyle/>
          <a:p>
            <a:pPr algn="ctr"/>
            <a:r>
              <a:rPr lang="en-US" altLang="zh-TW" sz="2400" dirty="0">
                <a:solidFill>
                  <a:srgbClr val="FF0000"/>
                </a:solidFill>
              </a:rPr>
              <a:t>-2</a:t>
            </a:r>
            <a:endParaRPr lang="zh-TW" altLang="en-US" sz="2400" dirty="0">
              <a:solidFill>
                <a:srgbClr val="FF0000"/>
              </a:solidFill>
            </a:endParaRPr>
          </a:p>
        </p:txBody>
      </p:sp>
      <p:sp>
        <p:nvSpPr>
          <p:cNvPr id="138" name="文字方塊 137"/>
          <p:cNvSpPr txBox="1"/>
          <p:nvPr/>
        </p:nvSpPr>
        <p:spPr>
          <a:xfrm>
            <a:off x="4633050" y="1602028"/>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0.98</a:t>
            </a:r>
            <a:endParaRPr lang="zh-TW" altLang="en-US" sz="2400" dirty="0">
              <a:solidFill>
                <a:srgbClr val="0000FF"/>
              </a:solidFill>
            </a:endParaRPr>
          </a:p>
        </p:txBody>
      </p:sp>
      <p:sp>
        <p:nvSpPr>
          <p:cNvPr id="139" name="文字方塊 138"/>
          <p:cNvSpPr txBox="1"/>
          <p:nvPr/>
        </p:nvSpPr>
        <p:spPr>
          <a:xfrm>
            <a:off x="4655369" y="3207559"/>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0.12</a:t>
            </a:r>
            <a:endParaRPr lang="zh-TW" altLang="en-US" sz="2400" dirty="0">
              <a:solidFill>
                <a:srgbClr val="0000FF"/>
              </a:solidFill>
            </a:endParaRPr>
          </a:p>
        </p:txBody>
      </p:sp>
      <p:sp>
        <p:nvSpPr>
          <p:cNvPr id="140" name="文字方塊 139"/>
          <p:cNvSpPr txBox="1"/>
          <p:nvPr/>
        </p:nvSpPr>
        <p:spPr>
          <a:xfrm>
            <a:off x="5477237" y="1672424"/>
            <a:ext cx="342900"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41" name="文字方塊 140"/>
          <p:cNvSpPr txBox="1"/>
          <p:nvPr/>
        </p:nvSpPr>
        <p:spPr>
          <a:xfrm>
            <a:off x="5644329" y="2260741"/>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42" name="文字方塊 141"/>
          <p:cNvSpPr txBox="1"/>
          <p:nvPr/>
        </p:nvSpPr>
        <p:spPr>
          <a:xfrm>
            <a:off x="5342033" y="3777871"/>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43" name="文字方塊 142"/>
          <p:cNvSpPr txBox="1"/>
          <p:nvPr/>
        </p:nvSpPr>
        <p:spPr>
          <a:xfrm>
            <a:off x="5494312" y="3207559"/>
            <a:ext cx="715437"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44" name="文字方塊 143"/>
          <p:cNvSpPr txBox="1"/>
          <p:nvPr/>
        </p:nvSpPr>
        <p:spPr>
          <a:xfrm>
            <a:off x="7650016" y="1673341"/>
            <a:ext cx="342900" cy="461665"/>
          </a:xfrm>
          <a:prstGeom prst="rect">
            <a:avLst/>
          </a:prstGeom>
          <a:noFill/>
        </p:spPr>
        <p:txBody>
          <a:bodyPr wrap="square" rtlCol="0">
            <a:spAutoFit/>
          </a:bodyPr>
          <a:lstStyle/>
          <a:p>
            <a:pPr algn="ctr"/>
            <a:r>
              <a:rPr lang="en-US" altLang="zh-TW" sz="2400" dirty="0"/>
              <a:t>3</a:t>
            </a:r>
            <a:endParaRPr lang="zh-TW" altLang="en-US" sz="2400" dirty="0"/>
          </a:p>
        </p:txBody>
      </p:sp>
      <p:sp>
        <p:nvSpPr>
          <p:cNvPr id="145" name="文字方塊 144"/>
          <p:cNvSpPr txBox="1"/>
          <p:nvPr/>
        </p:nvSpPr>
        <p:spPr>
          <a:xfrm>
            <a:off x="7817108" y="2261658"/>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46" name="文字方塊 145"/>
          <p:cNvSpPr txBox="1"/>
          <p:nvPr/>
        </p:nvSpPr>
        <p:spPr>
          <a:xfrm>
            <a:off x="7514812" y="3778788"/>
            <a:ext cx="715437" cy="461665"/>
          </a:xfrm>
          <a:prstGeom prst="rect">
            <a:avLst/>
          </a:prstGeom>
          <a:noFill/>
        </p:spPr>
        <p:txBody>
          <a:bodyPr wrap="square" rtlCol="0">
            <a:spAutoFit/>
          </a:bodyPr>
          <a:lstStyle/>
          <a:p>
            <a:pPr algn="ctr"/>
            <a:r>
              <a:rPr lang="en-US" altLang="zh-TW" sz="2400" dirty="0"/>
              <a:t>4</a:t>
            </a:r>
            <a:endParaRPr lang="zh-TW" altLang="en-US" sz="2400" dirty="0"/>
          </a:p>
        </p:txBody>
      </p:sp>
      <p:sp>
        <p:nvSpPr>
          <p:cNvPr id="147" name="文字方塊 146"/>
          <p:cNvSpPr txBox="1"/>
          <p:nvPr/>
        </p:nvSpPr>
        <p:spPr>
          <a:xfrm>
            <a:off x="7667091" y="3208476"/>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50" name="文字方塊 149"/>
          <p:cNvSpPr txBox="1"/>
          <p:nvPr/>
        </p:nvSpPr>
        <p:spPr>
          <a:xfrm>
            <a:off x="6776837" y="1665439"/>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0.86</a:t>
            </a:r>
            <a:endParaRPr lang="zh-TW" altLang="en-US" sz="2400" dirty="0">
              <a:solidFill>
                <a:srgbClr val="0000FF"/>
              </a:solidFill>
            </a:endParaRPr>
          </a:p>
        </p:txBody>
      </p:sp>
      <p:sp>
        <p:nvSpPr>
          <p:cNvPr id="151" name="文字方塊 150"/>
          <p:cNvSpPr txBox="1"/>
          <p:nvPr/>
        </p:nvSpPr>
        <p:spPr>
          <a:xfrm>
            <a:off x="6799156" y="3270970"/>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0.11</a:t>
            </a:r>
            <a:endParaRPr lang="zh-TW" altLang="en-US" sz="2400" dirty="0">
              <a:solidFill>
                <a:srgbClr val="0000FF"/>
              </a:solidFill>
            </a:endParaRPr>
          </a:p>
        </p:txBody>
      </p:sp>
      <p:sp>
        <p:nvSpPr>
          <p:cNvPr id="154" name="文字方塊 153"/>
          <p:cNvSpPr txBox="1"/>
          <p:nvPr/>
        </p:nvSpPr>
        <p:spPr>
          <a:xfrm>
            <a:off x="9029772" y="1626200"/>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0.62</a:t>
            </a:r>
            <a:endParaRPr lang="zh-TW" altLang="en-US" sz="2400" dirty="0">
              <a:solidFill>
                <a:srgbClr val="0000FF"/>
              </a:solidFill>
            </a:endParaRPr>
          </a:p>
        </p:txBody>
      </p:sp>
      <p:sp>
        <p:nvSpPr>
          <p:cNvPr id="155" name="文字方塊 154"/>
          <p:cNvSpPr txBox="1"/>
          <p:nvPr/>
        </p:nvSpPr>
        <p:spPr>
          <a:xfrm>
            <a:off x="9052091" y="3231731"/>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0.83</a:t>
            </a:r>
            <a:endParaRPr lang="zh-TW" altLang="en-US" sz="2400" dirty="0">
              <a:solidFill>
                <a:srgbClr val="0000FF"/>
              </a:solidFill>
            </a:endParaRPr>
          </a:p>
        </p:txBody>
      </p:sp>
      <p:grpSp>
        <p:nvGrpSpPr>
          <p:cNvPr id="97" name="群組 96"/>
          <p:cNvGrpSpPr/>
          <p:nvPr/>
        </p:nvGrpSpPr>
        <p:grpSpPr>
          <a:xfrm>
            <a:off x="6197796" y="2262335"/>
            <a:ext cx="458287" cy="838405"/>
            <a:chOff x="10102194" y="1939763"/>
            <a:chExt cx="458287" cy="838405"/>
          </a:xfrm>
        </p:grpSpPr>
        <p:sp>
          <p:nvSpPr>
            <p:cNvPr id="98" name="矩形 97"/>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99" name="直線單箭頭接點 98"/>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文字方塊 101"/>
            <p:cNvSpPr txBox="1"/>
            <p:nvPr/>
          </p:nvSpPr>
          <p:spPr>
            <a:xfrm>
              <a:off x="10118802" y="2316503"/>
              <a:ext cx="441679" cy="461665"/>
            </a:xfrm>
            <a:prstGeom prst="rect">
              <a:avLst/>
            </a:prstGeom>
            <a:noFill/>
          </p:spPr>
          <p:txBody>
            <a:bodyPr wrap="square" rtlCol="0">
              <a:spAutoFit/>
            </a:bodyPr>
            <a:lstStyle/>
            <a:p>
              <a:pPr algn="ctr"/>
              <a:r>
                <a:rPr lang="en-US" altLang="zh-TW" sz="2400" dirty="0"/>
                <a:t>0</a:t>
              </a:r>
              <a:endParaRPr lang="zh-TW" altLang="en-US" sz="2400" dirty="0"/>
            </a:p>
          </p:txBody>
        </p:sp>
      </p:grpSp>
      <p:grpSp>
        <p:nvGrpSpPr>
          <p:cNvPr id="105" name="群組 104"/>
          <p:cNvGrpSpPr/>
          <p:nvPr/>
        </p:nvGrpSpPr>
        <p:grpSpPr>
          <a:xfrm>
            <a:off x="6200174" y="3786658"/>
            <a:ext cx="458287" cy="838405"/>
            <a:chOff x="10102194" y="1939763"/>
            <a:chExt cx="458287" cy="838405"/>
          </a:xfrm>
        </p:grpSpPr>
        <p:sp>
          <p:nvSpPr>
            <p:cNvPr id="118" name="矩形 117"/>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2" name="直線單箭頭接點 121"/>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文字方塊 123"/>
            <p:cNvSpPr txBox="1"/>
            <p:nvPr/>
          </p:nvSpPr>
          <p:spPr>
            <a:xfrm>
              <a:off x="10118802" y="2316503"/>
              <a:ext cx="441679" cy="461665"/>
            </a:xfrm>
            <a:prstGeom prst="rect">
              <a:avLst/>
            </a:prstGeom>
            <a:noFill/>
          </p:spPr>
          <p:txBody>
            <a:bodyPr wrap="square" rtlCol="0">
              <a:spAutoFit/>
            </a:bodyPr>
            <a:lstStyle/>
            <a:p>
              <a:pPr algn="ctr"/>
              <a:r>
                <a:rPr lang="en-US" altLang="zh-TW" sz="2400" dirty="0"/>
                <a:t>0</a:t>
              </a:r>
              <a:endParaRPr lang="zh-TW" altLang="en-US" sz="2400" dirty="0"/>
            </a:p>
          </p:txBody>
        </p:sp>
      </p:grpSp>
      <p:grpSp>
        <p:nvGrpSpPr>
          <p:cNvPr id="125" name="群組 124"/>
          <p:cNvGrpSpPr/>
          <p:nvPr/>
        </p:nvGrpSpPr>
        <p:grpSpPr>
          <a:xfrm>
            <a:off x="8376036" y="2257143"/>
            <a:ext cx="458287" cy="838405"/>
            <a:chOff x="10102194" y="1939763"/>
            <a:chExt cx="458287" cy="838405"/>
          </a:xfrm>
        </p:grpSpPr>
        <p:sp>
          <p:nvSpPr>
            <p:cNvPr id="126" name="矩形 125"/>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7" name="直線單箭頭接點 126"/>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文字方塊 127"/>
            <p:cNvSpPr txBox="1"/>
            <p:nvPr/>
          </p:nvSpPr>
          <p:spPr>
            <a:xfrm>
              <a:off x="10118802" y="2316503"/>
              <a:ext cx="441679" cy="461665"/>
            </a:xfrm>
            <a:prstGeom prst="rect">
              <a:avLst/>
            </a:prstGeom>
            <a:noFill/>
          </p:spPr>
          <p:txBody>
            <a:bodyPr wrap="square" rtlCol="0">
              <a:spAutoFit/>
            </a:bodyPr>
            <a:lstStyle/>
            <a:p>
              <a:pPr algn="ctr"/>
              <a:r>
                <a:rPr lang="en-US" altLang="zh-TW" sz="2400" dirty="0"/>
                <a:t>-2</a:t>
              </a:r>
              <a:endParaRPr lang="zh-TW" altLang="en-US" sz="2400" dirty="0"/>
            </a:p>
          </p:txBody>
        </p:sp>
      </p:grpSp>
      <p:grpSp>
        <p:nvGrpSpPr>
          <p:cNvPr id="129" name="群組 128"/>
          <p:cNvGrpSpPr/>
          <p:nvPr/>
        </p:nvGrpSpPr>
        <p:grpSpPr>
          <a:xfrm>
            <a:off x="8430116" y="3813979"/>
            <a:ext cx="458287" cy="838405"/>
            <a:chOff x="10102194" y="1939763"/>
            <a:chExt cx="458287" cy="838405"/>
          </a:xfrm>
        </p:grpSpPr>
        <p:sp>
          <p:nvSpPr>
            <p:cNvPr id="130" name="矩形 129"/>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48" name="直線單箭頭接點 147"/>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文字方塊 148"/>
            <p:cNvSpPr txBox="1"/>
            <p:nvPr/>
          </p:nvSpPr>
          <p:spPr>
            <a:xfrm>
              <a:off x="10118802" y="2316503"/>
              <a:ext cx="441679" cy="461665"/>
            </a:xfrm>
            <a:prstGeom prst="rect">
              <a:avLst/>
            </a:prstGeom>
            <a:noFill/>
          </p:spPr>
          <p:txBody>
            <a:bodyPr wrap="square" rtlCol="0">
              <a:spAutoFit/>
            </a:bodyPr>
            <a:lstStyle/>
            <a:p>
              <a:pPr algn="ctr"/>
              <a:r>
                <a:rPr lang="en-US" altLang="zh-TW" sz="2400" dirty="0"/>
                <a:t>2</a:t>
              </a:r>
              <a:endParaRPr lang="zh-TW" altLang="en-US" sz="2400" dirty="0"/>
            </a:p>
          </p:txBody>
        </p:sp>
      </p:grpSp>
      <p:sp>
        <p:nvSpPr>
          <p:cNvPr id="121" name="矩形 120"/>
          <p:cNvSpPr/>
          <p:nvPr/>
        </p:nvSpPr>
        <p:spPr>
          <a:xfrm>
            <a:off x="2272793" y="199166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37" name="矩形 136"/>
          <p:cNvSpPr/>
          <p:nvPr/>
        </p:nvSpPr>
        <p:spPr>
          <a:xfrm>
            <a:off x="2241550" y="363343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52" name="文字方塊 151"/>
          <p:cNvSpPr txBox="1"/>
          <p:nvPr/>
        </p:nvSpPr>
        <p:spPr>
          <a:xfrm>
            <a:off x="2284961" y="1978209"/>
            <a:ext cx="342900"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p:sp>
        <p:nvSpPr>
          <p:cNvPr id="153" name="文字方塊 152"/>
          <p:cNvSpPr txBox="1"/>
          <p:nvPr/>
        </p:nvSpPr>
        <p:spPr>
          <a:xfrm>
            <a:off x="2179178" y="3577640"/>
            <a:ext cx="488741"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p:spTree>
    <p:extLst>
      <p:ext uri="{BB962C8B-B14F-4D97-AF65-F5344CB8AC3E}">
        <p14:creationId xmlns:p14="http://schemas.microsoft.com/office/powerpoint/2010/main" val="3596710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1" grpId="0" animBg="1"/>
      <p:bldP spid="154" grpId="0" animBg="1"/>
      <p:bldP spid="15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Fully Connect Feedforward Network</a:t>
            </a:r>
            <a:endParaRPr lang="zh-TW" altLang="en-US" dirty="0"/>
          </a:p>
        </p:txBody>
      </p:sp>
      <p:cxnSp>
        <p:nvCxnSpPr>
          <p:cNvPr id="13" name="直線單箭頭接點 12"/>
          <p:cNvCxnSpPr/>
          <p:nvPr/>
        </p:nvCxnSpPr>
        <p:spPr>
          <a:xfrm>
            <a:off x="9145462" y="3766881"/>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9145461" y="2107285"/>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橢圓 19"/>
          <p:cNvSpPr/>
          <p:nvPr/>
        </p:nvSpPr>
        <p:spPr>
          <a:xfrm>
            <a:off x="4249104" y="189641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橢圓 20"/>
          <p:cNvSpPr/>
          <p:nvPr/>
        </p:nvSpPr>
        <p:spPr>
          <a:xfrm>
            <a:off x="4237821" y="344410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7" name="橢圓 26"/>
          <p:cNvSpPr/>
          <p:nvPr/>
        </p:nvSpPr>
        <p:spPr>
          <a:xfrm>
            <a:off x="6452526" y="1865715"/>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橢圓 27"/>
          <p:cNvSpPr/>
          <p:nvPr/>
        </p:nvSpPr>
        <p:spPr>
          <a:xfrm>
            <a:off x="6471448" y="343839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1" name="橢圓 30"/>
          <p:cNvSpPr/>
          <p:nvPr/>
        </p:nvSpPr>
        <p:spPr>
          <a:xfrm>
            <a:off x="8606219" y="183848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橢圓 31"/>
          <p:cNvSpPr/>
          <p:nvPr/>
        </p:nvSpPr>
        <p:spPr>
          <a:xfrm>
            <a:off x="8647909" y="343839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grpSp>
        <p:nvGrpSpPr>
          <p:cNvPr id="84" name="群組 83"/>
          <p:cNvGrpSpPr/>
          <p:nvPr/>
        </p:nvGrpSpPr>
        <p:grpSpPr>
          <a:xfrm>
            <a:off x="2632899" y="2172641"/>
            <a:ext cx="1588876" cy="1638300"/>
            <a:chOff x="1013669" y="3459098"/>
            <a:chExt cx="1588876" cy="1638300"/>
          </a:xfrm>
        </p:grpSpPr>
        <p:cxnSp>
          <p:nvCxnSpPr>
            <p:cNvPr id="50" name="直線單箭頭接點 49"/>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群組 82"/>
            <p:cNvGrpSpPr/>
            <p:nvPr/>
          </p:nvGrpSpPr>
          <p:grpSpPr>
            <a:xfrm>
              <a:off x="1025705" y="3459098"/>
              <a:ext cx="1576840" cy="1638300"/>
              <a:chOff x="1025705" y="3459098"/>
              <a:chExt cx="1576840" cy="1638300"/>
            </a:xfrm>
          </p:grpSpPr>
          <p:cxnSp>
            <p:nvCxnSpPr>
              <p:cNvPr id="48" name="直線單箭頭接點 4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5" name="群組 84"/>
          <p:cNvGrpSpPr/>
          <p:nvPr/>
        </p:nvGrpSpPr>
        <p:grpSpPr>
          <a:xfrm>
            <a:off x="4851206" y="2157954"/>
            <a:ext cx="1588876" cy="1638300"/>
            <a:chOff x="1013669" y="3459098"/>
            <a:chExt cx="1588876" cy="1638300"/>
          </a:xfrm>
        </p:grpSpPr>
        <p:cxnSp>
          <p:nvCxnSpPr>
            <p:cNvPr id="86" name="直線單箭頭接點 85"/>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7" name="群組 86"/>
            <p:cNvGrpSpPr/>
            <p:nvPr/>
          </p:nvGrpSpPr>
          <p:grpSpPr>
            <a:xfrm>
              <a:off x="1025705" y="3459098"/>
              <a:ext cx="1576840" cy="1638300"/>
              <a:chOff x="1025705" y="3459098"/>
              <a:chExt cx="1576840" cy="1638300"/>
            </a:xfrm>
          </p:grpSpPr>
          <p:cxnSp>
            <p:nvCxnSpPr>
              <p:cNvPr id="88" name="直線單箭頭接點 8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91" name="群組 90"/>
          <p:cNvGrpSpPr/>
          <p:nvPr/>
        </p:nvGrpSpPr>
        <p:grpSpPr>
          <a:xfrm>
            <a:off x="7051144" y="2138036"/>
            <a:ext cx="1588876" cy="1638300"/>
            <a:chOff x="1013669" y="3459098"/>
            <a:chExt cx="1588876" cy="1638300"/>
          </a:xfrm>
        </p:grpSpPr>
        <p:cxnSp>
          <p:nvCxnSpPr>
            <p:cNvPr id="92" name="直線單箭頭接點 91"/>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3" name="群組 92"/>
            <p:cNvGrpSpPr/>
            <p:nvPr/>
          </p:nvGrpSpPr>
          <p:grpSpPr>
            <a:xfrm>
              <a:off x="1025705" y="3459098"/>
              <a:ext cx="1576840" cy="1638300"/>
              <a:chOff x="1025705" y="3459098"/>
              <a:chExt cx="1576840" cy="1638300"/>
            </a:xfrm>
          </p:grpSpPr>
          <p:cxnSp>
            <p:nvCxnSpPr>
              <p:cNvPr id="94" name="直線單箭頭接點 93"/>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04" name="手繪多邊形 103"/>
          <p:cNvSpPr/>
          <p:nvPr/>
        </p:nvSpPr>
        <p:spPr>
          <a:xfrm>
            <a:off x="4304137" y="35699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手繪多邊形 105"/>
          <p:cNvSpPr/>
          <p:nvPr/>
        </p:nvSpPr>
        <p:spPr>
          <a:xfrm>
            <a:off x="4285527" y="1980481"/>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手繪多邊形 106"/>
          <p:cNvSpPr/>
          <p:nvPr/>
        </p:nvSpPr>
        <p:spPr>
          <a:xfrm>
            <a:off x="6514449" y="1991664"/>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手繪多邊形 107"/>
          <p:cNvSpPr/>
          <p:nvPr/>
        </p:nvSpPr>
        <p:spPr>
          <a:xfrm>
            <a:off x="6530793" y="351499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手繪多邊形 108"/>
          <p:cNvSpPr/>
          <p:nvPr/>
        </p:nvSpPr>
        <p:spPr>
          <a:xfrm>
            <a:off x="8663390" y="1930244"/>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手繪多邊形 109"/>
          <p:cNvSpPr/>
          <p:nvPr/>
        </p:nvSpPr>
        <p:spPr>
          <a:xfrm>
            <a:off x="8710477" y="3548428"/>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文字方塊 112"/>
          <p:cNvSpPr txBox="1"/>
          <p:nvPr/>
        </p:nvSpPr>
        <p:spPr>
          <a:xfrm>
            <a:off x="3231829" y="1693280"/>
            <a:ext cx="342900"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14" name="文字方塊 113"/>
          <p:cNvSpPr txBox="1"/>
          <p:nvPr/>
        </p:nvSpPr>
        <p:spPr>
          <a:xfrm>
            <a:off x="3398921" y="2281597"/>
            <a:ext cx="441679"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15" name="文字方塊 114"/>
          <p:cNvSpPr txBox="1"/>
          <p:nvPr/>
        </p:nvSpPr>
        <p:spPr>
          <a:xfrm>
            <a:off x="3096625" y="3798727"/>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16" name="文字方塊 115"/>
          <p:cNvSpPr txBox="1"/>
          <p:nvPr/>
        </p:nvSpPr>
        <p:spPr>
          <a:xfrm>
            <a:off x="3248904" y="3228415"/>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17" name="矩形 116"/>
          <p:cNvSpPr/>
          <p:nvPr/>
        </p:nvSpPr>
        <p:spPr>
          <a:xfrm>
            <a:off x="3995152" y="2657650"/>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19" name="直線單箭頭接點 118"/>
          <p:cNvCxnSpPr/>
          <p:nvPr/>
        </p:nvCxnSpPr>
        <p:spPr>
          <a:xfrm flipV="1">
            <a:off x="4222053" y="2274449"/>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文字方塊 119"/>
          <p:cNvSpPr txBox="1"/>
          <p:nvPr/>
        </p:nvSpPr>
        <p:spPr>
          <a:xfrm>
            <a:off x="4011760" y="2651190"/>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32" name="矩形 131"/>
          <p:cNvSpPr/>
          <p:nvPr/>
        </p:nvSpPr>
        <p:spPr>
          <a:xfrm>
            <a:off x="4004677" y="4206989"/>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33" name="直線單箭頭接點 132"/>
          <p:cNvCxnSpPr/>
          <p:nvPr/>
        </p:nvCxnSpPr>
        <p:spPr>
          <a:xfrm flipV="1">
            <a:off x="4231578" y="3823788"/>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文字方塊 133"/>
          <p:cNvSpPr txBox="1"/>
          <p:nvPr/>
        </p:nvSpPr>
        <p:spPr>
          <a:xfrm>
            <a:off x="4021285" y="4200529"/>
            <a:ext cx="441679" cy="461665"/>
          </a:xfrm>
          <a:prstGeom prst="rect">
            <a:avLst/>
          </a:prstGeom>
          <a:noFill/>
        </p:spPr>
        <p:txBody>
          <a:bodyPr wrap="square" rtlCol="0">
            <a:spAutoFit/>
          </a:bodyPr>
          <a:lstStyle/>
          <a:p>
            <a:pPr algn="ctr"/>
            <a:r>
              <a:rPr lang="en-US" altLang="zh-TW" sz="2400" dirty="0"/>
              <a:t>0</a:t>
            </a:r>
            <a:endParaRPr lang="zh-TW" altLang="en-US" sz="2400" dirty="0"/>
          </a:p>
        </p:txBody>
      </p:sp>
      <p:sp>
        <p:nvSpPr>
          <p:cNvPr id="138" name="文字方塊 137"/>
          <p:cNvSpPr txBox="1"/>
          <p:nvPr/>
        </p:nvSpPr>
        <p:spPr>
          <a:xfrm>
            <a:off x="4633050" y="1602028"/>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0.73</a:t>
            </a:r>
            <a:endParaRPr lang="zh-TW" altLang="en-US" sz="2400" dirty="0">
              <a:solidFill>
                <a:srgbClr val="0000FF"/>
              </a:solidFill>
            </a:endParaRPr>
          </a:p>
        </p:txBody>
      </p:sp>
      <p:sp>
        <p:nvSpPr>
          <p:cNvPr id="139" name="文字方塊 138"/>
          <p:cNvSpPr txBox="1"/>
          <p:nvPr/>
        </p:nvSpPr>
        <p:spPr>
          <a:xfrm>
            <a:off x="4599361" y="3207559"/>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0.5</a:t>
            </a:r>
            <a:endParaRPr lang="zh-TW" altLang="en-US" sz="2400" dirty="0">
              <a:solidFill>
                <a:srgbClr val="0000FF"/>
              </a:solidFill>
            </a:endParaRPr>
          </a:p>
        </p:txBody>
      </p:sp>
      <p:sp>
        <p:nvSpPr>
          <p:cNvPr id="140" name="文字方塊 139"/>
          <p:cNvSpPr txBox="1"/>
          <p:nvPr/>
        </p:nvSpPr>
        <p:spPr>
          <a:xfrm>
            <a:off x="5477237" y="1672424"/>
            <a:ext cx="342900"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41" name="文字方塊 140"/>
          <p:cNvSpPr txBox="1"/>
          <p:nvPr/>
        </p:nvSpPr>
        <p:spPr>
          <a:xfrm>
            <a:off x="5644329" y="2260741"/>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42" name="文字方塊 141"/>
          <p:cNvSpPr txBox="1"/>
          <p:nvPr/>
        </p:nvSpPr>
        <p:spPr>
          <a:xfrm>
            <a:off x="5342033" y="3777871"/>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43" name="文字方塊 142"/>
          <p:cNvSpPr txBox="1"/>
          <p:nvPr/>
        </p:nvSpPr>
        <p:spPr>
          <a:xfrm>
            <a:off x="5494312" y="3207559"/>
            <a:ext cx="715437"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44" name="文字方塊 143"/>
          <p:cNvSpPr txBox="1"/>
          <p:nvPr/>
        </p:nvSpPr>
        <p:spPr>
          <a:xfrm>
            <a:off x="7650016" y="1673341"/>
            <a:ext cx="342900" cy="461665"/>
          </a:xfrm>
          <a:prstGeom prst="rect">
            <a:avLst/>
          </a:prstGeom>
          <a:noFill/>
        </p:spPr>
        <p:txBody>
          <a:bodyPr wrap="square" rtlCol="0">
            <a:spAutoFit/>
          </a:bodyPr>
          <a:lstStyle/>
          <a:p>
            <a:pPr algn="ctr"/>
            <a:r>
              <a:rPr lang="en-US" altLang="zh-TW" sz="2400" dirty="0"/>
              <a:t>3</a:t>
            </a:r>
            <a:endParaRPr lang="zh-TW" altLang="en-US" sz="2400" dirty="0"/>
          </a:p>
        </p:txBody>
      </p:sp>
      <p:sp>
        <p:nvSpPr>
          <p:cNvPr id="145" name="文字方塊 144"/>
          <p:cNvSpPr txBox="1"/>
          <p:nvPr/>
        </p:nvSpPr>
        <p:spPr>
          <a:xfrm>
            <a:off x="7817108" y="2261658"/>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46" name="文字方塊 145"/>
          <p:cNvSpPr txBox="1"/>
          <p:nvPr/>
        </p:nvSpPr>
        <p:spPr>
          <a:xfrm>
            <a:off x="7514812" y="3778788"/>
            <a:ext cx="715437" cy="461665"/>
          </a:xfrm>
          <a:prstGeom prst="rect">
            <a:avLst/>
          </a:prstGeom>
          <a:noFill/>
        </p:spPr>
        <p:txBody>
          <a:bodyPr wrap="square" rtlCol="0">
            <a:spAutoFit/>
          </a:bodyPr>
          <a:lstStyle/>
          <a:p>
            <a:pPr algn="ctr"/>
            <a:r>
              <a:rPr lang="en-US" altLang="zh-TW" sz="2400" dirty="0"/>
              <a:t>4</a:t>
            </a:r>
            <a:endParaRPr lang="zh-TW" altLang="en-US" sz="2400" dirty="0"/>
          </a:p>
        </p:txBody>
      </p:sp>
      <p:sp>
        <p:nvSpPr>
          <p:cNvPr id="147" name="文字方塊 146"/>
          <p:cNvSpPr txBox="1"/>
          <p:nvPr/>
        </p:nvSpPr>
        <p:spPr>
          <a:xfrm>
            <a:off x="7667091" y="3208476"/>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50" name="文字方塊 149"/>
          <p:cNvSpPr txBox="1"/>
          <p:nvPr/>
        </p:nvSpPr>
        <p:spPr>
          <a:xfrm>
            <a:off x="6739605" y="1556517"/>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0.72</a:t>
            </a:r>
            <a:endParaRPr lang="zh-TW" altLang="en-US" sz="2400" dirty="0">
              <a:solidFill>
                <a:srgbClr val="0000FF"/>
              </a:solidFill>
            </a:endParaRPr>
          </a:p>
        </p:txBody>
      </p:sp>
      <p:sp>
        <p:nvSpPr>
          <p:cNvPr id="151" name="文字方塊 150"/>
          <p:cNvSpPr txBox="1"/>
          <p:nvPr/>
        </p:nvSpPr>
        <p:spPr>
          <a:xfrm>
            <a:off x="6799156" y="3270970"/>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0.12</a:t>
            </a:r>
            <a:endParaRPr lang="zh-TW" altLang="en-US" sz="2400" dirty="0">
              <a:solidFill>
                <a:srgbClr val="0000FF"/>
              </a:solidFill>
            </a:endParaRPr>
          </a:p>
        </p:txBody>
      </p:sp>
      <p:sp>
        <p:nvSpPr>
          <p:cNvPr id="154" name="文字方塊 153"/>
          <p:cNvSpPr txBox="1"/>
          <p:nvPr/>
        </p:nvSpPr>
        <p:spPr>
          <a:xfrm>
            <a:off x="9064144" y="1574624"/>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0.51</a:t>
            </a:r>
            <a:endParaRPr lang="zh-TW" altLang="en-US" sz="2400" dirty="0">
              <a:solidFill>
                <a:srgbClr val="0000FF"/>
              </a:solidFill>
            </a:endParaRPr>
          </a:p>
        </p:txBody>
      </p:sp>
      <p:sp>
        <p:nvSpPr>
          <p:cNvPr id="155" name="文字方塊 154"/>
          <p:cNvSpPr txBox="1"/>
          <p:nvPr/>
        </p:nvSpPr>
        <p:spPr>
          <a:xfrm>
            <a:off x="9145461" y="3228415"/>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0.85</a:t>
            </a:r>
            <a:endParaRPr lang="zh-TW" altLang="en-US" sz="2400" dirty="0">
              <a:solidFill>
                <a:srgbClr val="0000FF"/>
              </a:solidFill>
            </a:endParaRPr>
          </a:p>
        </p:txBody>
      </p:sp>
      <p:sp>
        <p:nvSpPr>
          <p:cNvPr id="98" name="矩形 97"/>
          <p:cNvSpPr/>
          <p:nvPr/>
        </p:nvSpPr>
        <p:spPr>
          <a:xfrm>
            <a:off x="6197796" y="2645535"/>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99" name="直線單箭頭接點 98"/>
          <p:cNvCxnSpPr/>
          <p:nvPr/>
        </p:nvCxnSpPr>
        <p:spPr>
          <a:xfrm flipV="1">
            <a:off x="6424697" y="2262334"/>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文字方塊 101"/>
          <p:cNvSpPr txBox="1"/>
          <p:nvPr/>
        </p:nvSpPr>
        <p:spPr>
          <a:xfrm>
            <a:off x="6214404" y="2639075"/>
            <a:ext cx="441679" cy="461665"/>
          </a:xfrm>
          <a:prstGeom prst="rect">
            <a:avLst/>
          </a:prstGeom>
          <a:noFill/>
        </p:spPr>
        <p:txBody>
          <a:bodyPr wrap="square" rtlCol="0">
            <a:spAutoFit/>
          </a:bodyPr>
          <a:lstStyle/>
          <a:p>
            <a:pPr algn="ctr"/>
            <a:r>
              <a:rPr lang="en-US" altLang="zh-TW" sz="2400" dirty="0"/>
              <a:t>0</a:t>
            </a:r>
            <a:endParaRPr lang="zh-TW" altLang="en-US" sz="2400" dirty="0"/>
          </a:p>
        </p:txBody>
      </p:sp>
      <p:sp>
        <p:nvSpPr>
          <p:cNvPr id="118" name="矩形 117"/>
          <p:cNvSpPr/>
          <p:nvPr/>
        </p:nvSpPr>
        <p:spPr>
          <a:xfrm>
            <a:off x="6200174" y="4169858"/>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2" name="直線單箭頭接點 121"/>
          <p:cNvCxnSpPr/>
          <p:nvPr/>
        </p:nvCxnSpPr>
        <p:spPr>
          <a:xfrm flipV="1">
            <a:off x="6427075" y="3786657"/>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文字方塊 123"/>
          <p:cNvSpPr txBox="1"/>
          <p:nvPr/>
        </p:nvSpPr>
        <p:spPr>
          <a:xfrm>
            <a:off x="6216782" y="4163398"/>
            <a:ext cx="441679" cy="461665"/>
          </a:xfrm>
          <a:prstGeom prst="rect">
            <a:avLst/>
          </a:prstGeom>
          <a:noFill/>
        </p:spPr>
        <p:txBody>
          <a:bodyPr wrap="square" rtlCol="0">
            <a:spAutoFit/>
          </a:bodyPr>
          <a:lstStyle/>
          <a:p>
            <a:pPr algn="ctr"/>
            <a:r>
              <a:rPr lang="en-US" altLang="zh-TW" sz="2400" dirty="0"/>
              <a:t>0</a:t>
            </a:r>
            <a:endParaRPr lang="zh-TW" altLang="en-US" sz="2400" dirty="0"/>
          </a:p>
        </p:txBody>
      </p:sp>
      <p:sp>
        <p:nvSpPr>
          <p:cNvPr id="126" name="矩形 125"/>
          <p:cNvSpPr/>
          <p:nvPr/>
        </p:nvSpPr>
        <p:spPr>
          <a:xfrm>
            <a:off x="8376036" y="264034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7" name="直線單箭頭接點 126"/>
          <p:cNvCxnSpPr/>
          <p:nvPr/>
        </p:nvCxnSpPr>
        <p:spPr>
          <a:xfrm flipV="1">
            <a:off x="8602937" y="2257142"/>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文字方塊 127"/>
          <p:cNvSpPr txBox="1"/>
          <p:nvPr/>
        </p:nvSpPr>
        <p:spPr>
          <a:xfrm>
            <a:off x="8392644" y="2633883"/>
            <a:ext cx="441679"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30" name="矩形 129"/>
          <p:cNvSpPr/>
          <p:nvPr/>
        </p:nvSpPr>
        <p:spPr>
          <a:xfrm>
            <a:off x="8430116" y="4197179"/>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48" name="直線單箭頭接點 147"/>
          <p:cNvCxnSpPr/>
          <p:nvPr/>
        </p:nvCxnSpPr>
        <p:spPr>
          <a:xfrm flipV="1">
            <a:off x="8657017" y="3813978"/>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文字方塊 148"/>
          <p:cNvSpPr txBox="1"/>
          <p:nvPr/>
        </p:nvSpPr>
        <p:spPr>
          <a:xfrm>
            <a:off x="8446724" y="4190719"/>
            <a:ext cx="441679" cy="461665"/>
          </a:xfrm>
          <a:prstGeom prst="rect">
            <a:avLst/>
          </a:prstGeom>
          <a:noFill/>
        </p:spPr>
        <p:txBody>
          <a:bodyPr wrap="square" rtlCol="0">
            <a:spAutoFit/>
          </a:bodyPr>
          <a:lstStyle/>
          <a:p>
            <a:pPr algn="ctr"/>
            <a:r>
              <a:rPr lang="en-US" altLang="zh-TW" sz="2400" dirty="0"/>
              <a:t>2</a:t>
            </a:r>
            <a:endParaRPr lang="zh-TW" altLang="en-US" sz="2400" dirty="0"/>
          </a:p>
        </p:txBody>
      </p:sp>
      <mc:AlternateContent xmlns:mc="http://schemas.openxmlformats.org/markup-compatibility/2006" xmlns:a14="http://schemas.microsoft.com/office/drawing/2010/main">
        <mc:Choice Requires="a14">
          <p:sp>
            <p:nvSpPr>
              <p:cNvPr id="103" name="文字方塊 102"/>
              <p:cNvSpPr txBox="1"/>
              <p:nvPr/>
            </p:nvSpPr>
            <p:spPr>
              <a:xfrm>
                <a:off x="8125613" y="4767195"/>
                <a:ext cx="2192908" cy="6233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𝑓</m:t>
                      </m:r>
                      <m:d>
                        <m:dPr>
                          <m:ctrlPr>
                            <a:rPr lang="en-US" altLang="zh-TW" sz="2400" i="1">
                              <a:latin typeface="Cambria Math" panose="02040503050406030204" pitchFamily="18" charset="0"/>
                            </a:rPr>
                          </m:ctrlPr>
                        </m:dPr>
                        <m:e>
                          <m:d>
                            <m:dPr>
                              <m:begChr m:val="["/>
                              <m:endChr m:val="]"/>
                              <m:ctrlPr>
                                <a:rPr lang="en-US" altLang="zh-TW" sz="2400" i="1">
                                  <a:latin typeface="Cambria Math" panose="02040503050406030204" pitchFamily="18" charset="0"/>
                                </a:rPr>
                              </m:ctrlPr>
                            </m:dPr>
                            <m:e>
                              <m:m>
                                <m:mPr>
                                  <m:mcs>
                                    <m:mc>
                                      <m:mcPr>
                                        <m:count m:val="1"/>
                                        <m:mcJc m:val="center"/>
                                      </m:mcPr>
                                    </m:mc>
                                  </m:mcs>
                                  <m:ctrlPr>
                                    <a:rPr lang="en-US" altLang="zh-TW" sz="2400" i="1">
                                      <a:latin typeface="Cambria Math" panose="02040503050406030204" pitchFamily="18" charset="0"/>
                                    </a:rPr>
                                  </m:ctrlPr>
                                </m:mPr>
                                <m:mr>
                                  <m:e>
                                    <m:r>
                                      <a:rPr lang="en-US" altLang="zh-TW" sz="2400" i="1">
                                        <a:latin typeface="Cambria Math" panose="02040503050406030204" pitchFamily="18" charset="0"/>
                                      </a:rPr>
                                      <m:t>0</m:t>
                                    </m:r>
                                  </m:e>
                                </m:mr>
                                <m:mr>
                                  <m:e>
                                    <m:r>
                                      <a:rPr lang="en-US" altLang="zh-TW" sz="2400" i="1">
                                        <a:latin typeface="Cambria Math" panose="02040503050406030204" pitchFamily="18" charset="0"/>
                                      </a:rPr>
                                      <m:t>0</m:t>
                                    </m:r>
                                  </m:e>
                                </m:mr>
                              </m:m>
                            </m:e>
                          </m:d>
                        </m:e>
                      </m:d>
                      <m:r>
                        <a:rPr lang="en-US" altLang="zh-TW" sz="2400" i="1">
                          <a:latin typeface="Cambria Math" panose="02040503050406030204" pitchFamily="18" charset="0"/>
                        </a:rPr>
                        <m:t>=</m:t>
                      </m:r>
                      <m:d>
                        <m:dPr>
                          <m:begChr m:val="["/>
                          <m:endChr m:val="]"/>
                          <m:ctrlPr>
                            <a:rPr lang="en-US" altLang="zh-TW" sz="2400" i="1">
                              <a:latin typeface="Cambria Math" panose="02040503050406030204" pitchFamily="18" charset="0"/>
                            </a:rPr>
                          </m:ctrlPr>
                        </m:dPr>
                        <m:e>
                          <m:m>
                            <m:mPr>
                              <m:mcs>
                                <m:mc>
                                  <m:mcPr>
                                    <m:count m:val="1"/>
                                    <m:mcJc m:val="center"/>
                                  </m:mcPr>
                                </m:mc>
                              </m:mcs>
                              <m:ctrlPr>
                                <a:rPr lang="en-US" altLang="zh-TW" sz="2400" i="1">
                                  <a:latin typeface="Cambria Math" panose="02040503050406030204" pitchFamily="18" charset="0"/>
                                </a:rPr>
                              </m:ctrlPr>
                            </m:mPr>
                            <m:mr>
                              <m:e>
                                <m:r>
                                  <m:rPr>
                                    <m:brk m:alnAt="7"/>
                                  </m:rPr>
                                  <a:rPr lang="en-US" altLang="zh-TW" sz="2400" i="1">
                                    <a:latin typeface="Cambria Math" panose="02040503050406030204" pitchFamily="18" charset="0"/>
                                  </a:rPr>
                                  <m:t>0</m:t>
                                </m:r>
                                <m:r>
                                  <a:rPr lang="en-US" altLang="zh-TW" sz="2400" i="1">
                                    <a:latin typeface="Cambria Math" panose="02040503050406030204" pitchFamily="18" charset="0"/>
                                  </a:rPr>
                                  <m:t>.51</m:t>
                                </m:r>
                              </m:e>
                            </m:mr>
                            <m:mr>
                              <m:e>
                                <m:r>
                                  <a:rPr lang="en-US" altLang="zh-TW" sz="2400" i="1">
                                    <a:latin typeface="Cambria Math" panose="02040503050406030204" pitchFamily="18" charset="0"/>
                                  </a:rPr>
                                  <m:t>0.85</m:t>
                                </m:r>
                              </m:e>
                            </m:mr>
                          </m:m>
                        </m:e>
                      </m:d>
                    </m:oMath>
                  </m:oMathPara>
                </a14:m>
                <a:endParaRPr lang="zh-TW" altLang="en-US" sz="2400" dirty="0"/>
              </a:p>
            </p:txBody>
          </p:sp>
        </mc:Choice>
        <mc:Fallback xmlns="">
          <p:sp>
            <p:nvSpPr>
              <p:cNvPr id="103" name="文字方塊 102"/>
              <p:cNvSpPr txBox="1">
                <a:spLocks noRot="1" noChangeAspect="1" noMove="1" noResize="1" noEditPoints="1" noAdjustHandles="1" noChangeArrowheads="1" noChangeShapeType="1" noTextEdit="1"/>
              </p:cNvSpPr>
              <p:nvPr/>
            </p:nvSpPr>
            <p:spPr>
              <a:xfrm>
                <a:off x="8125613" y="4767195"/>
                <a:ext cx="2192908" cy="62331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文字方塊 120"/>
              <p:cNvSpPr txBox="1"/>
              <p:nvPr/>
            </p:nvSpPr>
            <p:spPr>
              <a:xfrm>
                <a:off x="5554675" y="4774697"/>
                <a:ext cx="2422137" cy="615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𝑓</m:t>
                      </m:r>
                      <m:d>
                        <m:dPr>
                          <m:ctrlPr>
                            <a:rPr lang="en-US" altLang="zh-TW" sz="2400" i="1">
                              <a:latin typeface="Cambria Math" panose="02040503050406030204" pitchFamily="18" charset="0"/>
                            </a:rPr>
                          </m:ctrlPr>
                        </m:dPr>
                        <m:e>
                          <m:d>
                            <m:dPr>
                              <m:begChr m:val="["/>
                              <m:endChr m:val="]"/>
                              <m:ctrlPr>
                                <a:rPr lang="en-US" altLang="zh-TW" sz="2400" i="1">
                                  <a:latin typeface="Cambria Math" panose="02040503050406030204" pitchFamily="18" charset="0"/>
                                </a:rPr>
                              </m:ctrlPr>
                            </m:dPr>
                            <m:e>
                              <m:m>
                                <m:mPr>
                                  <m:mcs>
                                    <m:mc>
                                      <m:mcPr>
                                        <m:count m:val="1"/>
                                        <m:mcJc m:val="center"/>
                                      </m:mcPr>
                                    </m:mc>
                                  </m:mcs>
                                  <m:ctrlPr>
                                    <a:rPr lang="en-US" altLang="zh-TW" sz="2400" i="1">
                                      <a:latin typeface="Cambria Math" panose="02040503050406030204" pitchFamily="18" charset="0"/>
                                    </a:rPr>
                                  </m:ctrlPr>
                                </m:mPr>
                                <m:mr>
                                  <m:e>
                                    <m:r>
                                      <m:rPr>
                                        <m:brk m:alnAt="7"/>
                                      </m:rPr>
                                      <a:rPr lang="en-US" altLang="zh-TW" sz="2400" i="1">
                                        <a:latin typeface="Cambria Math" panose="02040503050406030204" pitchFamily="18" charset="0"/>
                                      </a:rPr>
                                      <m:t>1</m:t>
                                    </m:r>
                                  </m:e>
                                </m:mr>
                                <m:mr>
                                  <m:e>
                                    <m:r>
                                      <a:rPr lang="en-US" altLang="zh-TW" sz="2400" i="1">
                                        <a:latin typeface="Cambria Math" panose="02040503050406030204" pitchFamily="18" charset="0"/>
                                      </a:rPr>
                                      <m:t>−1</m:t>
                                    </m:r>
                                  </m:e>
                                </m:mr>
                              </m:m>
                            </m:e>
                          </m:d>
                        </m:e>
                      </m:d>
                      <m:r>
                        <a:rPr lang="en-US" altLang="zh-TW" sz="2400" i="1">
                          <a:latin typeface="Cambria Math" panose="02040503050406030204" pitchFamily="18" charset="0"/>
                        </a:rPr>
                        <m:t>=</m:t>
                      </m:r>
                      <m:d>
                        <m:dPr>
                          <m:begChr m:val="["/>
                          <m:endChr m:val="]"/>
                          <m:ctrlPr>
                            <a:rPr lang="en-US" altLang="zh-TW" sz="2400" i="1">
                              <a:latin typeface="Cambria Math" panose="02040503050406030204" pitchFamily="18" charset="0"/>
                            </a:rPr>
                          </m:ctrlPr>
                        </m:dPr>
                        <m:e>
                          <m:m>
                            <m:mPr>
                              <m:mcs>
                                <m:mc>
                                  <m:mcPr>
                                    <m:count m:val="1"/>
                                    <m:mcJc m:val="center"/>
                                  </m:mcPr>
                                </m:mc>
                              </m:mcs>
                              <m:ctrlPr>
                                <a:rPr lang="en-US" altLang="zh-TW" sz="2400" i="1">
                                  <a:latin typeface="Cambria Math" panose="02040503050406030204" pitchFamily="18" charset="0"/>
                                </a:rPr>
                              </m:ctrlPr>
                            </m:mPr>
                            <m:mr>
                              <m:e>
                                <m:r>
                                  <m:rPr>
                                    <m:brk m:alnAt="7"/>
                                  </m:rPr>
                                  <a:rPr lang="en-US" altLang="zh-TW" sz="2400" i="1">
                                    <a:latin typeface="Cambria Math" panose="02040503050406030204" pitchFamily="18" charset="0"/>
                                  </a:rPr>
                                  <m:t>0</m:t>
                                </m:r>
                                <m:r>
                                  <a:rPr lang="en-US" altLang="zh-TW" sz="2400" i="1">
                                    <a:latin typeface="Cambria Math" panose="02040503050406030204" pitchFamily="18" charset="0"/>
                                  </a:rPr>
                                  <m:t>.62</m:t>
                                </m:r>
                              </m:e>
                            </m:mr>
                            <m:mr>
                              <m:e>
                                <m:r>
                                  <a:rPr lang="en-US" altLang="zh-TW" sz="2400" i="1">
                                    <a:latin typeface="Cambria Math" panose="02040503050406030204" pitchFamily="18" charset="0"/>
                                  </a:rPr>
                                  <m:t>0.83</m:t>
                                </m:r>
                              </m:e>
                            </m:mr>
                          </m:m>
                        </m:e>
                      </m:d>
                    </m:oMath>
                  </m:oMathPara>
                </a14:m>
                <a:endParaRPr lang="zh-TW" altLang="en-US" sz="2400" dirty="0"/>
              </a:p>
            </p:txBody>
          </p:sp>
        </mc:Choice>
        <mc:Fallback xmlns="">
          <p:sp>
            <p:nvSpPr>
              <p:cNvPr id="121" name="文字方塊 120"/>
              <p:cNvSpPr txBox="1">
                <a:spLocks noRot="1" noChangeAspect="1" noMove="1" noResize="1" noEditPoints="1" noAdjustHandles="1" noChangeArrowheads="1" noChangeShapeType="1" noTextEdit="1"/>
              </p:cNvSpPr>
              <p:nvPr/>
            </p:nvSpPr>
            <p:spPr>
              <a:xfrm>
                <a:off x="5554675" y="4774697"/>
                <a:ext cx="2422137" cy="615810"/>
              </a:xfrm>
              <a:prstGeom prst="rect">
                <a:avLst/>
              </a:prstGeom>
              <a:blipFill>
                <a:blip r:embed="rId4"/>
                <a:stretch>
                  <a:fillRect/>
                </a:stretch>
              </a:blipFill>
            </p:spPr>
            <p:txBody>
              <a:bodyPr/>
              <a:lstStyle/>
              <a:p>
                <a:r>
                  <a:rPr lang="en-US">
                    <a:noFill/>
                  </a:rPr>
                  <a:t> </a:t>
                </a:r>
              </a:p>
            </p:txBody>
          </p:sp>
        </mc:Fallback>
      </mc:AlternateContent>
      <p:sp>
        <p:nvSpPr>
          <p:cNvPr id="135" name="矩形 134"/>
          <p:cNvSpPr/>
          <p:nvPr/>
        </p:nvSpPr>
        <p:spPr>
          <a:xfrm>
            <a:off x="2272793" y="199166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36" name="矩形 135"/>
          <p:cNvSpPr/>
          <p:nvPr/>
        </p:nvSpPr>
        <p:spPr>
          <a:xfrm>
            <a:off x="2241550" y="363343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52" name="文字方塊 151"/>
          <p:cNvSpPr txBox="1"/>
          <p:nvPr/>
        </p:nvSpPr>
        <p:spPr>
          <a:xfrm>
            <a:off x="2284961" y="1978209"/>
            <a:ext cx="342900" cy="461665"/>
          </a:xfrm>
          <a:prstGeom prst="rect">
            <a:avLst/>
          </a:prstGeom>
          <a:noFill/>
        </p:spPr>
        <p:txBody>
          <a:bodyPr wrap="square" rtlCol="0">
            <a:spAutoFit/>
          </a:bodyPr>
          <a:lstStyle/>
          <a:p>
            <a:pPr algn="ctr"/>
            <a:r>
              <a:rPr lang="en-US" altLang="zh-TW" sz="2400" dirty="0">
                <a:solidFill>
                  <a:srgbClr val="0000FF"/>
                </a:solidFill>
              </a:rPr>
              <a:t>0</a:t>
            </a:r>
            <a:endParaRPr lang="zh-TW" altLang="en-US" sz="2400" dirty="0">
              <a:solidFill>
                <a:srgbClr val="0000FF"/>
              </a:solidFill>
            </a:endParaRPr>
          </a:p>
        </p:txBody>
      </p:sp>
      <p:sp>
        <p:nvSpPr>
          <p:cNvPr id="153" name="文字方塊 152"/>
          <p:cNvSpPr txBox="1"/>
          <p:nvPr/>
        </p:nvSpPr>
        <p:spPr>
          <a:xfrm>
            <a:off x="2179178" y="3577640"/>
            <a:ext cx="488741" cy="461665"/>
          </a:xfrm>
          <a:prstGeom prst="rect">
            <a:avLst/>
          </a:prstGeom>
          <a:noFill/>
        </p:spPr>
        <p:txBody>
          <a:bodyPr wrap="square" rtlCol="0">
            <a:spAutoFit/>
          </a:bodyPr>
          <a:lstStyle/>
          <a:p>
            <a:pPr algn="ctr"/>
            <a:r>
              <a:rPr lang="en-US" altLang="zh-TW" sz="2400" dirty="0">
                <a:solidFill>
                  <a:srgbClr val="0000FF"/>
                </a:solidFill>
              </a:rPr>
              <a:t>0</a:t>
            </a:r>
            <a:endParaRPr lang="zh-TW" altLang="en-US" sz="2400" dirty="0">
              <a:solidFill>
                <a:srgbClr val="0000FF"/>
              </a:solidFill>
            </a:endParaRPr>
          </a:p>
        </p:txBody>
      </p:sp>
      <p:sp>
        <p:nvSpPr>
          <p:cNvPr id="3" name="文字方塊 2"/>
          <p:cNvSpPr txBox="1"/>
          <p:nvPr/>
        </p:nvSpPr>
        <p:spPr>
          <a:xfrm>
            <a:off x="1906589" y="4688443"/>
            <a:ext cx="3599091" cy="461665"/>
          </a:xfrm>
          <a:prstGeom prst="rect">
            <a:avLst/>
          </a:prstGeom>
          <a:noFill/>
        </p:spPr>
        <p:txBody>
          <a:bodyPr wrap="square" rtlCol="0">
            <a:spAutoFit/>
          </a:bodyPr>
          <a:lstStyle/>
          <a:p>
            <a:r>
              <a:rPr lang="en-US" altLang="zh-TW" sz="2400" dirty="0"/>
              <a:t>This is a function.</a:t>
            </a:r>
            <a:endParaRPr lang="zh-TW" altLang="en-US" sz="2400" dirty="0"/>
          </a:p>
        </p:txBody>
      </p:sp>
      <p:sp>
        <p:nvSpPr>
          <p:cNvPr id="101" name="文字方塊 100"/>
          <p:cNvSpPr txBox="1"/>
          <p:nvPr/>
        </p:nvSpPr>
        <p:spPr>
          <a:xfrm>
            <a:off x="1895221" y="5073774"/>
            <a:ext cx="3599091" cy="461665"/>
          </a:xfrm>
          <a:prstGeom prst="rect">
            <a:avLst/>
          </a:prstGeom>
          <a:noFill/>
        </p:spPr>
        <p:txBody>
          <a:bodyPr wrap="square" rtlCol="0">
            <a:spAutoFit/>
          </a:bodyPr>
          <a:lstStyle/>
          <a:p>
            <a:r>
              <a:rPr lang="en-US" altLang="zh-TW" sz="2400" dirty="0"/>
              <a:t>Input vector, output vector</a:t>
            </a:r>
            <a:endParaRPr lang="zh-TW" altLang="en-US" sz="2400" dirty="0"/>
          </a:p>
        </p:txBody>
      </p:sp>
      <p:sp>
        <p:nvSpPr>
          <p:cNvPr id="111" name="文字方塊 110"/>
          <p:cNvSpPr txBox="1"/>
          <p:nvPr/>
        </p:nvSpPr>
        <p:spPr>
          <a:xfrm>
            <a:off x="2667312" y="5844805"/>
            <a:ext cx="7105285" cy="523220"/>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800" dirty="0"/>
              <a:t>Given network structure, define </a:t>
            </a:r>
            <a:r>
              <a:rPr lang="en-US" altLang="zh-TW" sz="2800" b="1" i="1" u="sng" dirty="0"/>
              <a:t>a function set</a:t>
            </a:r>
            <a:endParaRPr lang="zh-TW" altLang="en-US" sz="2800" b="1" i="1" u="sng" dirty="0"/>
          </a:p>
        </p:txBody>
      </p:sp>
      <p:sp>
        <p:nvSpPr>
          <p:cNvPr id="5" name="弧形箭號 (下彎) 4"/>
          <p:cNvSpPr/>
          <p:nvPr/>
        </p:nvSpPr>
        <p:spPr>
          <a:xfrm rot="18733527">
            <a:off x="1892673" y="3682291"/>
            <a:ext cx="1395203" cy="70105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3077684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1"/>
                                        </p:tgtEl>
                                        <p:attrNameLst>
                                          <p:attrName>style.visibility</p:attrName>
                                        </p:attrNameLst>
                                      </p:cBhvr>
                                      <p:to>
                                        <p:strVal val="visible"/>
                                      </p:to>
                                    </p:set>
                                  </p:childTnLst>
                                </p:cTn>
                              </p:par>
                              <p:par>
                                <p:cTn id="45" presetID="1" presetClass="exit" presetSubtype="0" fill="hold" grpId="0" nodeType="withEffect">
                                  <p:stCondLst>
                                    <p:cond delay="0"/>
                                  </p:stCondLst>
                                  <p:childTnLst>
                                    <p:set>
                                      <p:cBhvr>
                                        <p:cTn id="46" dur="1" fill="hold">
                                          <p:stCondLst>
                                            <p:cond delay="0"/>
                                          </p:stCondLst>
                                        </p:cTn>
                                        <p:tgtEl>
                                          <p:spTgt spid="113"/>
                                        </p:tgtEl>
                                        <p:attrNameLst>
                                          <p:attrName>style.visibility</p:attrName>
                                        </p:attrNameLst>
                                      </p:cBhvr>
                                      <p:to>
                                        <p:strVal val="hidden"/>
                                      </p:to>
                                    </p:set>
                                  </p:childTnLst>
                                </p:cTn>
                              </p:par>
                              <p:par>
                                <p:cTn id="47" presetID="1" presetClass="exit" presetSubtype="0" fill="hold" grpId="0" nodeType="withEffect">
                                  <p:stCondLst>
                                    <p:cond delay="0"/>
                                  </p:stCondLst>
                                  <p:childTnLst>
                                    <p:set>
                                      <p:cBhvr>
                                        <p:cTn id="48" dur="1" fill="hold">
                                          <p:stCondLst>
                                            <p:cond delay="0"/>
                                          </p:stCondLst>
                                        </p:cTn>
                                        <p:tgtEl>
                                          <p:spTgt spid="114"/>
                                        </p:tgtEl>
                                        <p:attrNameLst>
                                          <p:attrName>style.visibility</p:attrName>
                                        </p:attrNameLst>
                                      </p:cBhvr>
                                      <p:to>
                                        <p:strVal val="hidden"/>
                                      </p:to>
                                    </p:set>
                                  </p:childTnLst>
                                </p:cTn>
                              </p:par>
                              <p:par>
                                <p:cTn id="49" presetID="1" presetClass="exit" presetSubtype="0" fill="hold" grpId="0" nodeType="withEffect">
                                  <p:stCondLst>
                                    <p:cond delay="0"/>
                                  </p:stCondLst>
                                  <p:childTnLst>
                                    <p:set>
                                      <p:cBhvr>
                                        <p:cTn id="50" dur="1" fill="hold">
                                          <p:stCondLst>
                                            <p:cond delay="0"/>
                                          </p:stCondLst>
                                        </p:cTn>
                                        <p:tgtEl>
                                          <p:spTgt spid="116"/>
                                        </p:tgtEl>
                                        <p:attrNameLst>
                                          <p:attrName>style.visibility</p:attrName>
                                        </p:attrNameLst>
                                      </p:cBhvr>
                                      <p:to>
                                        <p:strVal val="hidden"/>
                                      </p:to>
                                    </p:set>
                                  </p:childTnLst>
                                </p:cTn>
                              </p:par>
                              <p:par>
                                <p:cTn id="51" presetID="1" presetClass="exit" presetSubtype="0" fill="hold" grpId="0" nodeType="withEffect">
                                  <p:stCondLst>
                                    <p:cond delay="0"/>
                                  </p:stCondLst>
                                  <p:childTnLst>
                                    <p:set>
                                      <p:cBhvr>
                                        <p:cTn id="52" dur="1" fill="hold">
                                          <p:stCondLst>
                                            <p:cond delay="0"/>
                                          </p:stCondLst>
                                        </p:cTn>
                                        <p:tgtEl>
                                          <p:spTgt spid="115"/>
                                        </p:tgtEl>
                                        <p:attrNameLst>
                                          <p:attrName>style.visibility</p:attrName>
                                        </p:attrNameLst>
                                      </p:cBhvr>
                                      <p:to>
                                        <p:strVal val="hidden"/>
                                      </p:to>
                                    </p:set>
                                  </p:childTnLst>
                                </p:cTn>
                              </p:par>
                              <p:par>
                                <p:cTn id="53" presetID="1" presetClass="exit" presetSubtype="0" fill="hold" grpId="0" nodeType="withEffect">
                                  <p:stCondLst>
                                    <p:cond delay="0"/>
                                  </p:stCondLst>
                                  <p:childTnLst>
                                    <p:set>
                                      <p:cBhvr>
                                        <p:cTn id="54" dur="1" fill="hold">
                                          <p:stCondLst>
                                            <p:cond delay="0"/>
                                          </p:stCondLst>
                                        </p:cTn>
                                        <p:tgtEl>
                                          <p:spTgt spid="144"/>
                                        </p:tgtEl>
                                        <p:attrNameLst>
                                          <p:attrName>style.visibility</p:attrName>
                                        </p:attrNameLst>
                                      </p:cBhvr>
                                      <p:to>
                                        <p:strVal val="hidden"/>
                                      </p:to>
                                    </p:set>
                                  </p:childTnLst>
                                </p:cTn>
                              </p:par>
                              <p:par>
                                <p:cTn id="55" presetID="1" presetClass="exit" presetSubtype="0" fill="hold" grpId="0" nodeType="withEffect">
                                  <p:stCondLst>
                                    <p:cond delay="0"/>
                                  </p:stCondLst>
                                  <p:childTnLst>
                                    <p:set>
                                      <p:cBhvr>
                                        <p:cTn id="56" dur="1" fill="hold">
                                          <p:stCondLst>
                                            <p:cond delay="0"/>
                                          </p:stCondLst>
                                        </p:cTn>
                                        <p:tgtEl>
                                          <p:spTgt spid="145"/>
                                        </p:tgtEl>
                                        <p:attrNameLst>
                                          <p:attrName>style.visibility</p:attrName>
                                        </p:attrNameLst>
                                      </p:cBhvr>
                                      <p:to>
                                        <p:strVal val="hidden"/>
                                      </p:to>
                                    </p:set>
                                  </p:childTnLst>
                                </p:cTn>
                              </p:par>
                              <p:par>
                                <p:cTn id="57" presetID="1" presetClass="exit" presetSubtype="0" fill="hold" grpId="0" nodeType="withEffect">
                                  <p:stCondLst>
                                    <p:cond delay="0"/>
                                  </p:stCondLst>
                                  <p:childTnLst>
                                    <p:set>
                                      <p:cBhvr>
                                        <p:cTn id="58" dur="1" fill="hold">
                                          <p:stCondLst>
                                            <p:cond delay="0"/>
                                          </p:stCondLst>
                                        </p:cTn>
                                        <p:tgtEl>
                                          <p:spTgt spid="147"/>
                                        </p:tgtEl>
                                        <p:attrNameLst>
                                          <p:attrName>style.visibility</p:attrName>
                                        </p:attrNameLst>
                                      </p:cBhvr>
                                      <p:to>
                                        <p:strVal val="hidden"/>
                                      </p:to>
                                    </p:set>
                                  </p:childTnLst>
                                </p:cTn>
                              </p:par>
                              <p:par>
                                <p:cTn id="59" presetID="1" presetClass="exit" presetSubtype="0" fill="hold" grpId="0" nodeType="withEffect">
                                  <p:stCondLst>
                                    <p:cond delay="0"/>
                                  </p:stCondLst>
                                  <p:childTnLst>
                                    <p:set>
                                      <p:cBhvr>
                                        <p:cTn id="60" dur="1" fill="hold">
                                          <p:stCondLst>
                                            <p:cond delay="0"/>
                                          </p:stCondLst>
                                        </p:cTn>
                                        <p:tgtEl>
                                          <p:spTgt spid="146"/>
                                        </p:tgtEl>
                                        <p:attrNameLst>
                                          <p:attrName>style.visibility</p:attrName>
                                        </p:attrNameLst>
                                      </p:cBhvr>
                                      <p:to>
                                        <p:strVal val="hidden"/>
                                      </p:to>
                                    </p:set>
                                  </p:childTnLst>
                                </p:cTn>
                              </p:par>
                              <p:par>
                                <p:cTn id="61" presetID="1" presetClass="exit" presetSubtype="0" fill="hold" grpId="0" nodeType="withEffect">
                                  <p:stCondLst>
                                    <p:cond delay="0"/>
                                  </p:stCondLst>
                                  <p:childTnLst>
                                    <p:set>
                                      <p:cBhvr>
                                        <p:cTn id="62" dur="1" fill="hold">
                                          <p:stCondLst>
                                            <p:cond delay="0"/>
                                          </p:stCondLst>
                                        </p:cTn>
                                        <p:tgtEl>
                                          <p:spTgt spid="142"/>
                                        </p:tgtEl>
                                        <p:attrNameLst>
                                          <p:attrName>style.visibility</p:attrName>
                                        </p:attrNameLst>
                                      </p:cBhvr>
                                      <p:to>
                                        <p:strVal val="hidden"/>
                                      </p:to>
                                    </p:set>
                                  </p:childTnLst>
                                </p:cTn>
                              </p:par>
                              <p:par>
                                <p:cTn id="63" presetID="1" presetClass="exit" presetSubtype="0" fill="hold" grpId="0" nodeType="withEffect">
                                  <p:stCondLst>
                                    <p:cond delay="0"/>
                                  </p:stCondLst>
                                  <p:childTnLst>
                                    <p:set>
                                      <p:cBhvr>
                                        <p:cTn id="64" dur="1" fill="hold">
                                          <p:stCondLst>
                                            <p:cond delay="0"/>
                                          </p:stCondLst>
                                        </p:cTn>
                                        <p:tgtEl>
                                          <p:spTgt spid="143"/>
                                        </p:tgtEl>
                                        <p:attrNameLst>
                                          <p:attrName>style.visibility</p:attrName>
                                        </p:attrNameLst>
                                      </p:cBhvr>
                                      <p:to>
                                        <p:strVal val="hidden"/>
                                      </p:to>
                                    </p:set>
                                  </p:childTnLst>
                                </p:cTn>
                              </p:par>
                              <p:par>
                                <p:cTn id="65" presetID="1" presetClass="exit" presetSubtype="0" fill="hold" grpId="0" nodeType="withEffect">
                                  <p:stCondLst>
                                    <p:cond delay="0"/>
                                  </p:stCondLst>
                                  <p:childTnLst>
                                    <p:set>
                                      <p:cBhvr>
                                        <p:cTn id="66" dur="1" fill="hold">
                                          <p:stCondLst>
                                            <p:cond delay="0"/>
                                          </p:stCondLst>
                                        </p:cTn>
                                        <p:tgtEl>
                                          <p:spTgt spid="141"/>
                                        </p:tgtEl>
                                        <p:attrNameLst>
                                          <p:attrName>style.visibility</p:attrName>
                                        </p:attrNameLst>
                                      </p:cBhvr>
                                      <p:to>
                                        <p:strVal val="hidden"/>
                                      </p:to>
                                    </p:set>
                                  </p:childTnLst>
                                </p:cTn>
                              </p:par>
                              <p:par>
                                <p:cTn id="67" presetID="1" presetClass="exit" presetSubtype="0" fill="hold" grpId="0" nodeType="withEffect">
                                  <p:stCondLst>
                                    <p:cond delay="0"/>
                                  </p:stCondLst>
                                  <p:childTnLst>
                                    <p:set>
                                      <p:cBhvr>
                                        <p:cTn id="68" dur="1" fill="hold">
                                          <p:stCondLst>
                                            <p:cond delay="0"/>
                                          </p:stCondLst>
                                        </p:cTn>
                                        <p:tgtEl>
                                          <p:spTgt spid="140"/>
                                        </p:tgtEl>
                                        <p:attrNameLst>
                                          <p:attrName>style.visibility</p:attrName>
                                        </p:attrNameLst>
                                      </p:cBhvr>
                                      <p:to>
                                        <p:strVal val="hidden"/>
                                      </p:to>
                                    </p:set>
                                  </p:childTnLst>
                                </p:cTn>
                              </p:par>
                              <p:par>
                                <p:cTn id="69" presetID="1" presetClass="exit" presetSubtype="0" fill="hold" grpId="0" nodeType="withEffect">
                                  <p:stCondLst>
                                    <p:cond delay="0"/>
                                  </p:stCondLst>
                                  <p:childTnLst>
                                    <p:set>
                                      <p:cBhvr>
                                        <p:cTn id="70" dur="1" fill="hold">
                                          <p:stCondLst>
                                            <p:cond delay="0"/>
                                          </p:stCondLst>
                                        </p:cTn>
                                        <p:tgtEl>
                                          <p:spTgt spid="120"/>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134"/>
                                        </p:tgtEl>
                                        <p:attrNameLst>
                                          <p:attrName>style.visibility</p:attrName>
                                        </p:attrNameLst>
                                      </p:cBhvr>
                                      <p:to>
                                        <p:strVal val="hidden"/>
                                      </p:to>
                                    </p:set>
                                  </p:childTnLst>
                                </p:cTn>
                              </p:par>
                              <p:par>
                                <p:cTn id="73" presetID="1" presetClass="exit" presetSubtype="0" fill="hold" grpId="0" nodeType="withEffect">
                                  <p:stCondLst>
                                    <p:cond delay="0"/>
                                  </p:stCondLst>
                                  <p:childTnLst>
                                    <p:set>
                                      <p:cBhvr>
                                        <p:cTn id="74" dur="1" fill="hold">
                                          <p:stCondLst>
                                            <p:cond delay="0"/>
                                          </p:stCondLst>
                                        </p:cTn>
                                        <p:tgtEl>
                                          <p:spTgt spid="102"/>
                                        </p:tgtEl>
                                        <p:attrNameLst>
                                          <p:attrName>style.visibility</p:attrName>
                                        </p:attrNameLst>
                                      </p:cBhvr>
                                      <p:to>
                                        <p:strVal val="hidden"/>
                                      </p:to>
                                    </p:set>
                                  </p:childTnLst>
                                </p:cTn>
                              </p:par>
                              <p:par>
                                <p:cTn id="75" presetID="1" presetClass="exit" presetSubtype="0" fill="hold" grpId="0" nodeType="withEffect">
                                  <p:stCondLst>
                                    <p:cond delay="0"/>
                                  </p:stCondLst>
                                  <p:childTnLst>
                                    <p:set>
                                      <p:cBhvr>
                                        <p:cTn id="76" dur="1" fill="hold">
                                          <p:stCondLst>
                                            <p:cond delay="0"/>
                                          </p:stCondLst>
                                        </p:cTn>
                                        <p:tgtEl>
                                          <p:spTgt spid="124"/>
                                        </p:tgtEl>
                                        <p:attrNameLst>
                                          <p:attrName>style.visibility</p:attrName>
                                        </p:attrNameLst>
                                      </p:cBhvr>
                                      <p:to>
                                        <p:strVal val="hidden"/>
                                      </p:to>
                                    </p:set>
                                  </p:childTnLst>
                                </p:cTn>
                              </p:par>
                              <p:par>
                                <p:cTn id="77" presetID="1" presetClass="exit" presetSubtype="0" fill="hold" grpId="0" nodeType="withEffect">
                                  <p:stCondLst>
                                    <p:cond delay="0"/>
                                  </p:stCondLst>
                                  <p:childTnLst>
                                    <p:set>
                                      <p:cBhvr>
                                        <p:cTn id="78" dur="1" fill="hold">
                                          <p:stCondLst>
                                            <p:cond delay="0"/>
                                          </p:stCondLst>
                                        </p:cTn>
                                        <p:tgtEl>
                                          <p:spTgt spid="128"/>
                                        </p:tgtEl>
                                        <p:attrNameLst>
                                          <p:attrName>style.visibility</p:attrName>
                                        </p:attrNameLst>
                                      </p:cBhvr>
                                      <p:to>
                                        <p:strVal val="hidden"/>
                                      </p:to>
                                    </p:set>
                                  </p:childTnLst>
                                </p:cTn>
                              </p:par>
                              <p:par>
                                <p:cTn id="79" presetID="1" presetClass="exit" presetSubtype="0" fill="hold" grpId="0" nodeType="withEffect">
                                  <p:stCondLst>
                                    <p:cond delay="0"/>
                                  </p:stCondLst>
                                  <p:childTnLst>
                                    <p:set>
                                      <p:cBhvr>
                                        <p:cTn id="80" dur="1" fill="hold">
                                          <p:stCondLst>
                                            <p:cond delay="0"/>
                                          </p:stCondLst>
                                        </p:cTn>
                                        <p:tgtEl>
                                          <p:spTgt spid="149"/>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153"/>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152"/>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150"/>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138"/>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154"/>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155"/>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151"/>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1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14" grpId="0"/>
      <p:bldP spid="115" grpId="0"/>
      <p:bldP spid="116" grpId="0"/>
      <p:bldP spid="120" grpId="0"/>
      <p:bldP spid="134" grpId="0"/>
      <p:bldP spid="138" grpId="0" animBg="1"/>
      <p:bldP spid="138" grpId="1" animBg="1"/>
      <p:bldP spid="139" grpId="0" animBg="1"/>
      <p:bldP spid="139" grpId="1" animBg="1"/>
      <p:bldP spid="140" grpId="0"/>
      <p:bldP spid="141" grpId="0"/>
      <p:bldP spid="142" grpId="0"/>
      <p:bldP spid="143" grpId="0"/>
      <p:bldP spid="144" grpId="0"/>
      <p:bldP spid="145" grpId="0"/>
      <p:bldP spid="146" grpId="0"/>
      <p:bldP spid="147" grpId="0"/>
      <p:bldP spid="150" grpId="0" animBg="1"/>
      <p:bldP spid="150" grpId="1" animBg="1"/>
      <p:bldP spid="151" grpId="0" animBg="1"/>
      <p:bldP spid="151" grpId="1" animBg="1"/>
      <p:bldP spid="154" grpId="0" animBg="1"/>
      <p:bldP spid="154" grpId="1" animBg="1"/>
      <p:bldP spid="155" grpId="0" animBg="1"/>
      <p:bldP spid="155" grpId="1" animBg="1"/>
      <p:bldP spid="102" grpId="0"/>
      <p:bldP spid="124" grpId="0"/>
      <p:bldP spid="128" grpId="0"/>
      <p:bldP spid="149" grpId="0"/>
      <p:bldP spid="103" grpId="0"/>
      <p:bldP spid="121" grpId="0"/>
      <p:bldP spid="152" grpId="0"/>
      <p:bldP spid="152" grpId="1"/>
      <p:bldP spid="153" grpId="0"/>
      <p:bldP spid="153" grpId="1"/>
      <p:bldP spid="3" grpId="0"/>
      <p:bldP spid="101" grpId="0"/>
      <p:bldP spid="111" grpId="0" animBg="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字方塊 63"/>
          <p:cNvSpPr txBox="1"/>
          <p:nvPr/>
        </p:nvSpPr>
        <p:spPr>
          <a:xfrm>
            <a:off x="7432611" y="5377570"/>
            <a:ext cx="1165859" cy="830997"/>
          </a:xfrm>
          <a:prstGeom prst="rect">
            <a:avLst/>
          </a:prstGeom>
          <a:noFill/>
        </p:spPr>
        <p:txBody>
          <a:bodyPr wrap="square" rtlCol="0">
            <a:spAutoFit/>
          </a:bodyPr>
          <a:lstStyle/>
          <a:p>
            <a:pPr algn="ctr"/>
            <a:r>
              <a:rPr lang="en-US" altLang="zh-TW" sz="2400" b="1" dirty="0"/>
              <a:t>Output Layer</a:t>
            </a:r>
            <a:endParaRPr lang="zh-TW" altLang="en-US" sz="2400" b="1" dirty="0"/>
          </a:p>
        </p:txBody>
      </p:sp>
      <p:sp>
        <p:nvSpPr>
          <p:cNvPr id="65" name="文字方塊 64"/>
          <p:cNvSpPr txBox="1"/>
          <p:nvPr/>
        </p:nvSpPr>
        <p:spPr>
          <a:xfrm>
            <a:off x="4479356" y="5725150"/>
            <a:ext cx="2066642" cy="461665"/>
          </a:xfrm>
          <a:prstGeom prst="rect">
            <a:avLst/>
          </a:prstGeom>
          <a:noFill/>
        </p:spPr>
        <p:txBody>
          <a:bodyPr wrap="square" rtlCol="0">
            <a:spAutoFit/>
          </a:bodyPr>
          <a:lstStyle/>
          <a:p>
            <a:pPr algn="ctr"/>
            <a:r>
              <a:rPr lang="en-US" altLang="zh-TW" sz="2400" b="1" dirty="0"/>
              <a:t>Hidden Layers</a:t>
            </a:r>
            <a:endParaRPr lang="zh-TW" altLang="en-US" sz="2400" b="1" dirty="0"/>
          </a:p>
        </p:txBody>
      </p:sp>
      <p:sp>
        <p:nvSpPr>
          <p:cNvPr id="66" name="右大括弧 65"/>
          <p:cNvSpPr/>
          <p:nvPr/>
        </p:nvSpPr>
        <p:spPr>
          <a:xfrm rot="5400000">
            <a:off x="5440276" y="4077877"/>
            <a:ext cx="181728" cy="2939290"/>
          </a:xfrm>
          <a:prstGeom prst="rightBrace">
            <a:avLst>
              <a:gd name="adj1" fmla="val 1758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59" name="矩形 58"/>
          <p:cNvSpPr/>
          <p:nvPr/>
        </p:nvSpPr>
        <p:spPr>
          <a:xfrm>
            <a:off x="2916903" y="2805583"/>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0" name="文字方塊 59"/>
          <p:cNvSpPr txBox="1"/>
          <p:nvPr/>
        </p:nvSpPr>
        <p:spPr>
          <a:xfrm>
            <a:off x="2716190" y="5382549"/>
            <a:ext cx="928762" cy="830997"/>
          </a:xfrm>
          <a:prstGeom prst="rect">
            <a:avLst/>
          </a:prstGeom>
          <a:noFill/>
        </p:spPr>
        <p:txBody>
          <a:bodyPr wrap="square" rtlCol="0">
            <a:spAutoFit/>
          </a:bodyPr>
          <a:lstStyle/>
          <a:p>
            <a:pPr algn="ctr"/>
            <a:r>
              <a:rPr lang="en-US" altLang="zh-TW" sz="2400" b="1" dirty="0"/>
              <a:t>Input Layer</a:t>
            </a:r>
            <a:endParaRPr lang="zh-TW" altLang="en-US" sz="2400" b="1" dirty="0"/>
          </a:p>
        </p:txBody>
      </p:sp>
      <p:sp>
        <p:nvSpPr>
          <p:cNvPr id="2" name="標題 1"/>
          <p:cNvSpPr>
            <a:spLocks noGrp="1"/>
          </p:cNvSpPr>
          <p:nvPr>
            <p:ph type="title"/>
          </p:nvPr>
        </p:nvSpPr>
        <p:spPr/>
        <p:txBody>
          <a:bodyPr/>
          <a:lstStyle/>
          <a:p>
            <a:r>
              <a:rPr lang="en-US" altLang="zh-TW" dirty="0"/>
              <a:t>Fully Connect Feedforward Network</a:t>
            </a:r>
            <a:endParaRPr lang="zh-TW" altLang="en-US" dirty="0"/>
          </a:p>
        </p:txBody>
      </p:sp>
      <p:sp>
        <p:nvSpPr>
          <p:cNvPr id="7" name="文字方塊 6"/>
          <p:cNvSpPr txBox="1"/>
          <p:nvPr/>
        </p:nvSpPr>
        <p:spPr>
          <a:xfrm>
            <a:off x="2589416" y="2323800"/>
            <a:ext cx="1134648" cy="461665"/>
          </a:xfrm>
          <a:prstGeom prst="rect">
            <a:avLst/>
          </a:prstGeom>
          <a:noFill/>
        </p:spPr>
        <p:txBody>
          <a:bodyPr wrap="square" rtlCol="0">
            <a:spAutoFit/>
          </a:bodyPr>
          <a:lstStyle/>
          <a:p>
            <a:pPr algn="ctr"/>
            <a:r>
              <a:rPr lang="en-US" altLang="zh-TW" sz="2400" dirty="0"/>
              <a:t>Input</a:t>
            </a:r>
          </a:p>
        </p:txBody>
      </p:sp>
      <p:sp>
        <p:nvSpPr>
          <p:cNvPr id="8" name="文字方塊 7"/>
          <p:cNvSpPr txBox="1"/>
          <p:nvPr/>
        </p:nvSpPr>
        <p:spPr>
          <a:xfrm>
            <a:off x="8733458" y="2323800"/>
            <a:ext cx="1134648" cy="461665"/>
          </a:xfrm>
          <a:prstGeom prst="rect">
            <a:avLst/>
          </a:prstGeom>
          <a:noFill/>
        </p:spPr>
        <p:txBody>
          <a:bodyPr wrap="square" rtlCol="0">
            <a:spAutoFit/>
          </a:bodyPr>
          <a:lstStyle/>
          <a:p>
            <a:pPr algn="ctr"/>
            <a:r>
              <a:rPr lang="en-US" altLang="zh-TW" sz="2400" dirty="0"/>
              <a:t>Output</a:t>
            </a:r>
          </a:p>
        </p:txBody>
      </p:sp>
      <p:cxnSp>
        <p:nvCxnSpPr>
          <p:cNvPr id="11" name="直線單箭頭接點 10"/>
          <p:cNvCxnSpPr/>
          <p:nvPr/>
        </p:nvCxnSpPr>
        <p:spPr>
          <a:xfrm>
            <a:off x="8029177" y="3826362"/>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a:off x="8138492" y="5072252"/>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a:off x="8005292" y="3047559"/>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2985290" y="352327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5" name="矩形 14"/>
          <p:cNvSpPr/>
          <p:nvPr/>
        </p:nvSpPr>
        <p:spPr>
          <a:xfrm>
            <a:off x="2991108" y="295294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6" name="Object 12"/>
          <p:cNvGraphicFramePr>
            <a:graphicFrameLocks noChangeAspect="1"/>
          </p:cNvGraphicFramePr>
          <p:nvPr>
            <p:extLst/>
          </p:nvPr>
        </p:nvGraphicFramePr>
        <p:xfrm>
          <a:off x="3003807" y="2857697"/>
          <a:ext cx="325438" cy="461962"/>
        </p:xfrm>
        <a:graphic>
          <a:graphicData uri="http://schemas.openxmlformats.org/presentationml/2006/ole">
            <mc:AlternateContent xmlns:mc="http://schemas.openxmlformats.org/markup-compatibility/2006">
              <mc:Choice xmlns:v="urn:schemas-microsoft-com:vml" Requires="v">
                <p:oleObj spid="_x0000_s15407" name="方程式" r:id="rId4" imgW="152280" imgH="215640" progId="Equation.3">
                  <p:embed/>
                </p:oleObj>
              </mc:Choice>
              <mc:Fallback>
                <p:oleObj name="方程式" r:id="rId4" imgW="152280" imgH="215640" progId="Equation.3">
                  <p:embed/>
                  <p:pic>
                    <p:nvPicPr>
                      <p:cNvPr id="16" name="Object 12"/>
                      <p:cNvPicPr>
                        <a:picLocks noChangeAspect="1" noChangeArrowheads="1"/>
                      </p:cNvPicPr>
                      <p:nvPr/>
                    </p:nvPicPr>
                    <p:blipFill>
                      <a:blip r:embed="rId5"/>
                      <a:srcRect/>
                      <a:stretch>
                        <a:fillRect/>
                      </a:stretch>
                    </p:blipFill>
                    <p:spPr bwMode="auto">
                      <a:xfrm>
                        <a:off x="3003807" y="2857697"/>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2"/>
          <p:cNvGraphicFramePr>
            <a:graphicFrameLocks noChangeAspect="1"/>
          </p:cNvGraphicFramePr>
          <p:nvPr>
            <p:extLst/>
          </p:nvPr>
        </p:nvGraphicFramePr>
        <p:xfrm>
          <a:off x="3009104" y="3440427"/>
          <a:ext cx="352425" cy="461963"/>
        </p:xfrm>
        <a:graphic>
          <a:graphicData uri="http://schemas.openxmlformats.org/presentationml/2006/ole">
            <mc:AlternateContent xmlns:mc="http://schemas.openxmlformats.org/markup-compatibility/2006">
              <mc:Choice xmlns:v="urn:schemas-microsoft-com:vml" Requires="v">
                <p:oleObj spid="_x0000_s15408" name="方程式" r:id="rId6" imgW="164880" imgH="215640" progId="Equation.3">
                  <p:embed/>
                </p:oleObj>
              </mc:Choice>
              <mc:Fallback>
                <p:oleObj name="方程式" r:id="rId6" imgW="164880" imgH="215640" progId="Equation.3">
                  <p:embed/>
                  <p:pic>
                    <p:nvPicPr>
                      <p:cNvPr id="17" name="Object 12"/>
                      <p:cNvPicPr>
                        <a:picLocks noChangeAspect="1" noChangeArrowheads="1"/>
                      </p:cNvPicPr>
                      <p:nvPr/>
                    </p:nvPicPr>
                    <p:blipFill>
                      <a:blip r:embed="rId7"/>
                      <a:srcRect/>
                      <a:stretch>
                        <a:fillRect/>
                      </a:stretch>
                    </p:blipFill>
                    <p:spPr bwMode="auto">
                      <a:xfrm>
                        <a:off x="3009104" y="3440427"/>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8" name="群組 77"/>
          <p:cNvGrpSpPr/>
          <p:nvPr/>
        </p:nvGrpSpPr>
        <p:grpSpPr>
          <a:xfrm>
            <a:off x="3927577" y="2323800"/>
            <a:ext cx="1134648" cy="3130011"/>
            <a:chOff x="2332137" y="1770729"/>
            <a:chExt cx="1134648" cy="3130011"/>
          </a:xfrm>
        </p:grpSpPr>
        <p:sp>
          <p:nvSpPr>
            <p:cNvPr id="61" name="矩形 60"/>
            <p:cNvSpPr/>
            <p:nvPr/>
          </p:nvSpPr>
          <p:spPr>
            <a:xfrm>
              <a:off x="2504565"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 name="文字方塊 3"/>
            <p:cNvSpPr txBox="1"/>
            <p:nvPr/>
          </p:nvSpPr>
          <p:spPr>
            <a:xfrm>
              <a:off x="2332137" y="1770729"/>
              <a:ext cx="1134648" cy="461665"/>
            </a:xfrm>
            <a:prstGeom prst="rect">
              <a:avLst/>
            </a:prstGeom>
            <a:noFill/>
          </p:spPr>
          <p:txBody>
            <a:bodyPr wrap="square" rtlCol="0">
              <a:spAutoFit/>
            </a:bodyPr>
            <a:lstStyle/>
            <a:p>
              <a:pPr algn="ctr"/>
              <a:r>
                <a:rPr lang="en-US" altLang="zh-TW" sz="2400" dirty="0"/>
                <a:t>Layer 1</a:t>
              </a:r>
              <a:endParaRPr lang="zh-TW" altLang="en-US" sz="2400" dirty="0"/>
            </a:p>
          </p:txBody>
        </p:sp>
        <p:sp>
          <p:nvSpPr>
            <p:cNvPr id="18" name="橢圓 17"/>
            <p:cNvSpPr/>
            <p:nvPr/>
          </p:nvSpPr>
          <p:spPr>
            <a:xfrm>
              <a:off x="2601675" y="22358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9" name="橢圓 18"/>
            <p:cNvSpPr/>
            <p:nvPr/>
          </p:nvSpPr>
          <p:spPr>
            <a:xfrm>
              <a:off x="2604017" y="301444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0" name="橢圓 19"/>
            <p:cNvSpPr/>
            <p:nvPr/>
          </p:nvSpPr>
          <p:spPr>
            <a:xfrm>
              <a:off x="2592384" y="424245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文字方塊 20"/>
            <p:cNvSpPr txBox="1"/>
            <p:nvPr/>
          </p:nvSpPr>
          <p:spPr>
            <a:xfrm rot="5400000">
              <a:off x="2589637"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22" name="矩形 21"/>
          <p:cNvSpPr/>
          <p:nvPr/>
        </p:nvSpPr>
        <p:spPr>
          <a:xfrm>
            <a:off x="2994815" y="492103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23" name="Object 12"/>
          <p:cNvGraphicFramePr>
            <a:graphicFrameLocks noChangeAspect="1"/>
          </p:cNvGraphicFramePr>
          <p:nvPr>
            <p:extLst/>
          </p:nvPr>
        </p:nvGraphicFramePr>
        <p:xfrm>
          <a:off x="2991699" y="4824779"/>
          <a:ext cx="407988" cy="488950"/>
        </p:xfrm>
        <a:graphic>
          <a:graphicData uri="http://schemas.openxmlformats.org/presentationml/2006/ole">
            <mc:AlternateContent xmlns:mc="http://schemas.openxmlformats.org/markup-compatibility/2006">
              <mc:Choice xmlns:v="urn:schemas-microsoft-com:vml" Requires="v">
                <p:oleObj spid="_x0000_s15409" name="方程式" r:id="rId8" imgW="190440" imgH="228600" progId="Equation.3">
                  <p:embed/>
                </p:oleObj>
              </mc:Choice>
              <mc:Fallback>
                <p:oleObj name="方程式" r:id="rId8" imgW="190440" imgH="228600" progId="Equation.3">
                  <p:embed/>
                  <p:pic>
                    <p:nvPicPr>
                      <p:cNvPr id="23" name="Object 12"/>
                      <p:cNvPicPr>
                        <a:picLocks noChangeAspect="1" noChangeArrowheads="1"/>
                      </p:cNvPicPr>
                      <p:nvPr/>
                    </p:nvPicPr>
                    <p:blipFill>
                      <a:blip r:embed="rId9"/>
                      <a:srcRect/>
                      <a:stretch>
                        <a:fillRect/>
                      </a:stretch>
                    </p:blipFill>
                    <p:spPr bwMode="auto">
                      <a:xfrm>
                        <a:off x="2991699" y="4824779"/>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文字方塊 23"/>
          <p:cNvSpPr txBox="1"/>
          <p:nvPr/>
        </p:nvSpPr>
        <p:spPr>
          <a:xfrm rot="5400000">
            <a:off x="2870748" y="4205975"/>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79" name="群組 78"/>
          <p:cNvGrpSpPr/>
          <p:nvPr/>
        </p:nvGrpSpPr>
        <p:grpSpPr>
          <a:xfrm>
            <a:off x="5252475" y="2323799"/>
            <a:ext cx="1134648" cy="3113664"/>
            <a:chOff x="3657035" y="1770729"/>
            <a:chExt cx="1134648" cy="3113664"/>
          </a:xfrm>
        </p:grpSpPr>
        <p:sp>
          <p:nvSpPr>
            <p:cNvPr id="62" name="矩形 61"/>
            <p:cNvSpPr/>
            <p:nvPr/>
          </p:nvSpPr>
          <p:spPr>
            <a:xfrm>
              <a:off x="3830151" y="2208525"/>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5" name="文字方塊 4"/>
            <p:cNvSpPr txBox="1"/>
            <p:nvPr/>
          </p:nvSpPr>
          <p:spPr>
            <a:xfrm>
              <a:off x="3657035" y="1770729"/>
              <a:ext cx="1134648" cy="461665"/>
            </a:xfrm>
            <a:prstGeom prst="rect">
              <a:avLst/>
            </a:prstGeom>
            <a:noFill/>
          </p:spPr>
          <p:txBody>
            <a:bodyPr wrap="square" rtlCol="0">
              <a:spAutoFit/>
            </a:bodyPr>
            <a:lstStyle/>
            <a:p>
              <a:pPr algn="ctr"/>
              <a:r>
                <a:rPr lang="en-US" altLang="zh-TW" sz="2400" dirty="0"/>
                <a:t>Layer 2</a:t>
              </a:r>
              <a:endParaRPr lang="zh-TW" altLang="en-US" sz="2400" dirty="0"/>
            </a:p>
          </p:txBody>
        </p:sp>
        <p:sp>
          <p:nvSpPr>
            <p:cNvPr id="25" name="橢圓 24"/>
            <p:cNvSpPr/>
            <p:nvPr/>
          </p:nvSpPr>
          <p:spPr>
            <a:xfrm>
              <a:off x="3917237" y="22358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6" name="橢圓 25"/>
            <p:cNvSpPr/>
            <p:nvPr/>
          </p:nvSpPr>
          <p:spPr>
            <a:xfrm>
              <a:off x="3919579" y="301444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7" name="橢圓 26"/>
            <p:cNvSpPr/>
            <p:nvPr/>
          </p:nvSpPr>
          <p:spPr>
            <a:xfrm>
              <a:off x="3907946" y="424245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文字方塊 27"/>
            <p:cNvSpPr txBox="1"/>
            <p:nvPr/>
          </p:nvSpPr>
          <p:spPr>
            <a:xfrm rot="5400000">
              <a:off x="3905199"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grpSp>
        <p:nvGrpSpPr>
          <p:cNvPr id="80" name="群組 79"/>
          <p:cNvGrpSpPr/>
          <p:nvPr/>
        </p:nvGrpSpPr>
        <p:grpSpPr>
          <a:xfrm>
            <a:off x="7463821" y="2323800"/>
            <a:ext cx="1134648" cy="3130011"/>
            <a:chOff x="5868381" y="1770729"/>
            <a:chExt cx="1134648" cy="3130011"/>
          </a:xfrm>
        </p:grpSpPr>
        <p:sp>
          <p:nvSpPr>
            <p:cNvPr id="63" name="矩形 62"/>
            <p:cNvSpPr/>
            <p:nvPr/>
          </p:nvSpPr>
          <p:spPr>
            <a:xfrm>
              <a:off x="6046929"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 name="文字方塊 5"/>
            <p:cNvSpPr txBox="1"/>
            <p:nvPr/>
          </p:nvSpPr>
          <p:spPr>
            <a:xfrm>
              <a:off x="5868381" y="1770729"/>
              <a:ext cx="1134648" cy="461665"/>
            </a:xfrm>
            <a:prstGeom prst="rect">
              <a:avLst/>
            </a:prstGeom>
            <a:noFill/>
          </p:spPr>
          <p:txBody>
            <a:bodyPr wrap="square" rtlCol="0">
              <a:spAutoFit/>
            </a:bodyPr>
            <a:lstStyle/>
            <a:p>
              <a:pPr algn="ctr"/>
              <a:r>
                <a:rPr lang="en-US" altLang="zh-TW" sz="2400" dirty="0"/>
                <a:t>Layer L</a:t>
              </a:r>
              <a:endParaRPr lang="zh-TW" altLang="en-US" sz="2400" dirty="0"/>
            </a:p>
          </p:txBody>
        </p:sp>
        <p:sp>
          <p:nvSpPr>
            <p:cNvPr id="29" name="橢圓 28"/>
            <p:cNvSpPr/>
            <p:nvPr/>
          </p:nvSpPr>
          <p:spPr>
            <a:xfrm>
              <a:off x="6122773" y="2216766"/>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0" name="橢圓 29"/>
            <p:cNvSpPr/>
            <p:nvPr/>
          </p:nvSpPr>
          <p:spPr>
            <a:xfrm>
              <a:off x="6125115" y="2976675"/>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1" name="橢圓 30"/>
            <p:cNvSpPr/>
            <p:nvPr/>
          </p:nvSpPr>
          <p:spPr>
            <a:xfrm>
              <a:off x="6132143" y="422334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文字方塊 31"/>
            <p:cNvSpPr txBox="1"/>
            <p:nvPr/>
          </p:nvSpPr>
          <p:spPr>
            <a:xfrm rot="5400000">
              <a:off x="6129396" y="3642478"/>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33" name="文字方塊 32"/>
          <p:cNvSpPr txBox="1"/>
          <p:nvPr/>
        </p:nvSpPr>
        <p:spPr>
          <a:xfrm>
            <a:off x="6195564" y="274493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4" name="文字方塊 33"/>
          <p:cNvSpPr txBox="1"/>
          <p:nvPr/>
        </p:nvSpPr>
        <p:spPr>
          <a:xfrm>
            <a:off x="6202513" y="350591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5" name="文字方塊 34"/>
          <p:cNvSpPr txBox="1"/>
          <p:nvPr/>
        </p:nvSpPr>
        <p:spPr>
          <a:xfrm>
            <a:off x="6231529" y="4721254"/>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81" name="群組 80"/>
          <p:cNvGrpSpPr/>
          <p:nvPr/>
        </p:nvGrpSpPr>
        <p:grpSpPr>
          <a:xfrm>
            <a:off x="4761983" y="3061276"/>
            <a:ext cx="753037" cy="2028469"/>
            <a:chOff x="3166542" y="2508205"/>
            <a:chExt cx="753037" cy="2028469"/>
          </a:xfrm>
        </p:grpSpPr>
        <p:cxnSp>
          <p:nvCxnSpPr>
            <p:cNvPr id="36" name="直線單箭頭接點 35"/>
            <p:cNvCxnSpPr>
              <a:stCxn id="18" idx="6"/>
              <a:endCxn id="25" idx="2"/>
            </p:cNvCxnSpPr>
            <p:nvPr/>
          </p:nvCxnSpPr>
          <p:spPr>
            <a:xfrm>
              <a:off x="3175833" y="250820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a:off x="3175833" y="331470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a:off x="3166542" y="453667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19" idx="6"/>
              <a:endCxn id="25" idx="2"/>
            </p:cNvCxnSpPr>
            <p:nvPr/>
          </p:nvCxnSpPr>
          <p:spPr>
            <a:xfrm flipV="1">
              <a:off x="3178175" y="2508205"/>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a:stCxn id="18" idx="6"/>
              <a:endCxn id="26" idx="2"/>
            </p:cNvCxnSpPr>
            <p:nvPr/>
          </p:nvCxnSpPr>
          <p:spPr>
            <a:xfrm>
              <a:off x="3175833" y="2508205"/>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18" idx="6"/>
              <a:endCxn id="27" idx="2"/>
            </p:cNvCxnSpPr>
            <p:nvPr/>
          </p:nvCxnSpPr>
          <p:spPr>
            <a:xfrm>
              <a:off x="3175833" y="2508205"/>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a:stCxn id="19" idx="6"/>
              <a:endCxn id="27" idx="2"/>
            </p:cNvCxnSpPr>
            <p:nvPr/>
          </p:nvCxnSpPr>
          <p:spPr>
            <a:xfrm>
              <a:off x="3178175" y="3286775"/>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stCxn id="20" idx="6"/>
              <a:endCxn id="25" idx="2"/>
            </p:cNvCxnSpPr>
            <p:nvPr/>
          </p:nvCxnSpPr>
          <p:spPr>
            <a:xfrm flipV="1">
              <a:off x="3166542" y="2508205"/>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a:stCxn id="20" idx="6"/>
              <a:endCxn id="26" idx="2"/>
            </p:cNvCxnSpPr>
            <p:nvPr/>
          </p:nvCxnSpPr>
          <p:spPr>
            <a:xfrm flipV="1">
              <a:off x="3166542" y="3286775"/>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5" name="直線單箭頭接點 44"/>
          <p:cNvCxnSpPr>
            <a:endCxn id="18" idx="2"/>
          </p:cNvCxnSpPr>
          <p:nvPr/>
        </p:nvCxnSpPr>
        <p:spPr>
          <a:xfrm flipV="1">
            <a:off x="3337715" y="3076024"/>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a:stCxn id="15" idx="3"/>
            <a:endCxn id="19" idx="2"/>
          </p:cNvCxnSpPr>
          <p:nvPr/>
        </p:nvCxnSpPr>
        <p:spPr>
          <a:xfrm>
            <a:off x="3334009" y="3124397"/>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a:stCxn id="15" idx="3"/>
            <a:endCxn id="20" idx="2"/>
          </p:cNvCxnSpPr>
          <p:nvPr/>
        </p:nvCxnSpPr>
        <p:spPr>
          <a:xfrm>
            <a:off x="3334008" y="3124397"/>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a:stCxn id="17" idx="3"/>
            <a:endCxn id="18" idx="2"/>
          </p:cNvCxnSpPr>
          <p:nvPr/>
        </p:nvCxnSpPr>
        <p:spPr>
          <a:xfrm flipV="1">
            <a:off x="3361529" y="3076023"/>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a:stCxn id="14" idx="3"/>
            <a:endCxn id="19" idx="2"/>
          </p:cNvCxnSpPr>
          <p:nvPr/>
        </p:nvCxnSpPr>
        <p:spPr>
          <a:xfrm>
            <a:off x="3328191" y="3694727"/>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a:stCxn id="14" idx="3"/>
            <a:endCxn id="20" idx="2"/>
          </p:cNvCxnSpPr>
          <p:nvPr/>
        </p:nvCxnSpPr>
        <p:spPr>
          <a:xfrm>
            <a:off x="3328190" y="3694727"/>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a:stCxn id="23" idx="3"/>
            <a:endCxn id="18" idx="2"/>
          </p:cNvCxnSpPr>
          <p:nvPr/>
        </p:nvCxnSpPr>
        <p:spPr>
          <a:xfrm flipV="1">
            <a:off x="3399687" y="3076024"/>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a:stCxn id="23" idx="3"/>
            <a:endCxn id="19" idx="2"/>
          </p:cNvCxnSpPr>
          <p:nvPr/>
        </p:nvCxnSpPr>
        <p:spPr>
          <a:xfrm flipV="1">
            <a:off x="3373319" y="3854593"/>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a:stCxn id="23" idx="3"/>
            <a:endCxn id="20" idx="2"/>
          </p:cNvCxnSpPr>
          <p:nvPr/>
        </p:nvCxnSpPr>
        <p:spPr>
          <a:xfrm>
            <a:off x="3373318" y="5069199"/>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文字方塊 53"/>
          <p:cNvSpPr txBox="1"/>
          <p:nvPr/>
        </p:nvSpPr>
        <p:spPr>
          <a:xfrm rot="5400000">
            <a:off x="8997855" y="422652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55" name="文字方塊 54"/>
          <p:cNvSpPr txBox="1"/>
          <p:nvPr/>
        </p:nvSpPr>
        <p:spPr>
          <a:xfrm>
            <a:off x="9066948" y="2707699"/>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56" name="文字方塊 55"/>
          <p:cNvSpPr txBox="1"/>
          <p:nvPr/>
        </p:nvSpPr>
        <p:spPr>
          <a:xfrm>
            <a:off x="9055665" y="3505919"/>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57" name="文字方塊 56"/>
          <p:cNvSpPr txBox="1"/>
          <p:nvPr/>
        </p:nvSpPr>
        <p:spPr>
          <a:xfrm>
            <a:off x="9055665" y="4772151"/>
            <a:ext cx="631069" cy="523220"/>
          </a:xfrm>
          <a:prstGeom prst="rect">
            <a:avLst/>
          </a:prstGeom>
          <a:noFill/>
        </p:spPr>
        <p:txBody>
          <a:bodyPr wrap="square" rtlCol="0">
            <a:spAutoFit/>
          </a:bodyPr>
          <a:lstStyle/>
          <a:p>
            <a:r>
              <a:rPr lang="en-US" altLang="zh-TW" sz="2800" dirty="0" err="1"/>
              <a:t>y</a:t>
            </a:r>
            <a:r>
              <a:rPr lang="en-US" altLang="zh-TW" sz="2800" baseline="-25000" dirty="0" err="1"/>
              <a:t>M</a:t>
            </a:r>
            <a:endParaRPr lang="zh-TW" altLang="en-US" sz="2800" baseline="-25000" dirty="0"/>
          </a:p>
        </p:txBody>
      </p:sp>
      <p:grpSp>
        <p:nvGrpSpPr>
          <p:cNvPr id="82" name="群組 81"/>
          <p:cNvGrpSpPr/>
          <p:nvPr/>
        </p:nvGrpSpPr>
        <p:grpSpPr>
          <a:xfrm>
            <a:off x="6952535" y="3068885"/>
            <a:ext cx="753037" cy="2013721"/>
            <a:chOff x="5357094" y="2515814"/>
            <a:chExt cx="753037" cy="2013721"/>
          </a:xfrm>
        </p:grpSpPr>
        <p:cxnSp>
          <p:nvCxnSpPr>
            <p:cNvPr id="67" name="直線單箭頭接點 66"/>
            <p:cNvCxnSpPr/>
            <p:nvPr/>
          </p:nvCxnSpPr>
          <p:spPr>
            <a:xfrm>
              <a:off x="5366385" y="251581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p:nvPr/>
          </p:nvCxnSpPr>
          <p:spPr>
            <a:xfrm>
              <a:off x="5366385" y="330756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a:off x="5357094" y="452953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p:nvPr/>
          </p:nvCxnSpPr>
          <p:spPr>
            <a:xfrm flipV="1">
              <a:off x="5368727" y="2515814"/>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p:nvPr/>
          </p:nvCxnSpPr>
          <p:spPr>
            <a:xfrm>
              <a:off x="5366385" y="2515814"/>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p:nvPr/>
          </p:nvCxnSpPr>
          <p:spPr>
            <a:xfrm>
              <a:off x="5366385" y="2515814"/>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p:nvPr/>
          </p:nvCxnSpPr>
          <p:spPr>
            <a:xfrm>
              <a:off x="5368727" y="3294384"/>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p:nvPr/>
          </p:nvCxnSpPr>
          <p:spPr>
            <a:xfrm flipV="1">
              <a:off x="5357094" y="2515814"/>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p:nvPr/>
          </p:nvCxnSpPr>
          <p:spPr>
            <a:xfrm flipV="1">
              <a:off x="5357094" y="3294384"/>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文字方塊 2"/>
          <p:cNvSpPr txBox="1"/>
          <p:nvPr/>
        </p:nvSpPr>
        <p:spPr>
          <a:xfrm>
            <a:off x="6580192" y="1718915"/>
            <a:ext cx="1181585"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neuron</a:t>
            </a:r>
            <a:endParaRPr lang="zh-TW" altLang="en-US" sz="2400" dirty="0"/>
          </a:p>
        </p:txBody>
      </p:sp>
      <p:cxnSp>
        <p:nvCxnSpPr>
          <p:cNvPr id="10" name="直線單箭頭接點 9"/>
          <p:cNvCxnSpPr>
            <a:endCxn id="3" idx="2"/>
          </p:cNvCxnSpPr>
          <p:nvPr/>
        </p:nvCxnSpPr>
        <p:spPr>
          <a:xfrm flipV="1">
            <a:off x="5755064" y="2180579"/>
            <a:ext cx="1415920" cy="943818"/>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3545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60"/>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6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6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P spid="66" grpId="0" animBg="1"/>
      <p:bldP spid="59" grpId="0" animBg="1"/>
      <p:bldP spid="60" grpId="0"/>
      <p:bldP spid="7" grpId="0"/>
      <p:bldP spid="8" grpId="0"/>
      <p:bldP spid="14" grpId="0" animBg="1"/>
      <p:bldP spid="15" grpId="0" animBg="1"/>
      <p:bldP spid="22" grpId="0" animBg="1"/>
      <p:bldP spid="24" grpId="0"/>
      <p:bldP spid="33" grpId="0"/>
      <p:bldP spid="34" grpId="0"/>
      <p:bldP spid="35" grpId="0"/>
      <p:bldP spid="54" grpId="0"/>
      <p:bldP spid="55" grpId="0"/>
      <p:bldP spid="56" grpId="0"/>
      <p:bldP spid="57" grpId="0"/>
      <p:bldP spid="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15125</TotalTime>
  <Words>2542</Words>
  <Application>Microsoft Office PowerPoint</Application>
  <PresentationFormat>Widescreen</PresentationFormat>
  <Paragraphs>736</Paragraphs>
  <Slides>45</Slides>
  <Notes>31</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58" baseType="lpstr">
      <vt:lpstr>맑은 고딕</vt:lpstr>
      <vt:lpstr>Arial</vt:lpstr>
      <vt:lpstr>Arial</vt:lpstr>
      <vt:lpstr>Calibri</vt:lpstr>
      <vt:lpstr>Calibri Light</vt:lpstr>
      <vt:lpstr>Cambria Math</vt:lpstr>
      <vt:lpstr>Helvetica Neue</vt:lpstr>
      <vt:lpstr>新細明體</vt:lpstr>
      <vt:lpstr>sohne</vt:lpstr>
      <vt:lpstr>source-serif-pro</vt:lpstr>
      <vt:lpstr>Wingdings</vt:lpstr>
      <vt:lpstr>Office Theme</vt:lpstr>
      <vt:lpstr>方程式</vt:lpstr>
      <vt:lpstr>PowerPoint Presentation</vt:lpstr>
      <vt:lpstr>Deep learning  attracts lots of attention.</vt:lpstr>
      <vt:lpstr>PowerPoint Presentation</vt:lpstr>
      <vt:lpstr>Three Steps for Deep Learning</vt:lpstr>
      <vt:lpstr>Neural Network </vt:lpstr>
      <vt:lpstr>Fully Connect Feedforward Network</vt:lpstr>
      <vt:lpstr>Fully Connect Feedforward Network</vt:lpstr>
      <vt:lpstr>Fully Connect Feedforward Network</vt:lpstr>
      <vt:lpstr>Fully Connect Feedforward Network</vt:lpstr>
      <vt:lpstr>PowerPoint Presentation</vt:lpstr>
      <vt:lpstr>PowerPoint Presentation</vt:lpstr>
      <vt:lpstr>Matrix Operation</vt:lpstr>
      <vt:lpstr>Neural Network </vt:lpstr>
      <vt:lpstr>Neural Network </vt:lpstr>
      <vt:lpstr>Output Layer  as Multi-Class Classifier</vt:lpstr>
      <vt:lpstr>Example Application</vt:lpstr>
      <vt:lpstr>Example Application</vt:lpstr>
      <vt:lpstr>Example Application</vt:lpstr>
      <vt:lpstr>FAQ</vt:lpstr>
      <vt:lpstr>Three Steps for Deep Learning</vt:lpstr>
      <vt:lpstr>Loss for an Example</vt:lpstr>
      <vt:lpstr>Total Loss</vt:lpstr>
      <vt:lpstr>Three Steps for Deep Learning</vt:lpstr>
      <vt:lpstr>Gradient Descent</vt:lpstr>
      <vt:lpstr>Gradient Descent</vt:lpstr>
      <vt:lpstr>Gradient Descent</vt:lpstr>
      <vt:lpstr>Backpropagation</vt:lpstr>
      <vt:lpstr>Three Steps for Deep Learning</vt:lpstr>
      <vt:lpstr>Ex:1</vt:lpstr>
      <vt:lpstr>PowerPoint Presentation</vt:lpstr>
      <vt:lpstr>PowerPoint Presentation</vt:lpstr>
      <vt:lpstr>CNN</vt:lpstr>
      <vt:lpstr>PowerPoint Presentation</vt:lpstr>
      <vt:lpstr>PowerPoint Presentation</vt:lpstr>
      <vt:lpstr>1. Input Image</vt:lpstr>
      <vt:lpstr>2. Conv layer</vt:lpstr>
      <vt:lpstr>2. Conv layer</vt:lpstr>
      <vt:lpstr>PowerPoint Presentation</vt:lpstr>
      <vt:lpstr>PowerPoint Presentation</vt:lpstr>
      <vt:lpstr>PowerPoint Presentation</vt:lpstr>
      <vt:lpstr>PowerPoint Presentation</vt:lpstr>
      <vt:lpstr>PowerPoint Presentation</vt:lpstr>
      <vt:lpstr>Fully Connected Layer</vt:lpstr>
      <vt:lpstr>Thank you!</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pds</dc:title>
  <dc:creator>pds</dc:creator>
  <cp:lastModifiedBy>Gde</cp:lastModifiedBy>
  <cp:revision>71</cp:revision>
  <dcterms:created xsi:type="dcterms:W3CDTF">2024-07-11T17:06:45Z</dcterms:created>
  <dcterms:modified xsi:type="dcterms:W3CDTF">2024-11-12T06:13:37Z</dcterms:modified>
</cp:coreProperties>
</file>